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7" r:id="rId3"/>
    <p:sldId id="258" r:id="rId4"/>
    <p:sldId id="260" r:id="rId5"/>
    <p:sldId id="262" r:id="rId6"/>
    <p:sldId id="264" r:id="rId7"/>
    <p:sldId id="265" r:id="rId8"/>
    <p:sldId id="266" r:id="rId9"/>
    <p:sldId id="267" r:id="rId10"/>
    <p:sldId id="273" r:id="rId11"/>
    <p:sldId id="268" r:id="rId12"/>
    <p:sldId id="269" r:id="rId13"/>
    <p:sldId id="282" r:id="rId14"/>
    <p:sldId id="270" r:id="rId15"/>
    <p:sldId id="271" r:id="rId16"/>
    <p:sldId id="272" r:id="rId17"/>
    <p:sldId id="274" r:id="rId18"/>
    <p:sldId id="277" r:id="rId19"/>
    <p:sldId id="275" r:id="rId20"/>
    <p:sldId id="276" r:id="rId21"/>
    <p:sldId id="278" r:id="rId22"/>
    <p:sldId id="279" r:id="rId23"/>
    <p:sldId id="281" r:id="rId24"/>
    <p:sldId id="280" r:id="rId25"/>
    <p:sldId id="284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0915"/>
    <a:srgbClr val="3333FF"/>
    <a:srgbClr val="7EC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78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ru-RU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Rediģēt šablona apakšvirsraksta stilu</a:t>
            </a:r>
            <a:endParaRPr lang="ru-RU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2A45-F55B-4562-8576-065FCBBA5C7A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1BD9-7C21-4B33-AF35-0A66B0A23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5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ru-RU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ru-RU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2A45-F55B-4562-8576-065FCBBA5C7A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1BD9-7C21-4B33-AF35-0A66B0A23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26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ru-RU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ru-RU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2A45-F55B-4562-8576-065FCBBA5C7A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1BD9-7C21-4B33-AF35-0A66B0A23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14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ru-RU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ru-RU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2A45-F55B-4562-8576-065FCBBA5C7A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1BD9-7C21-4B33-AF35-0A66B0A23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93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Rediģēt šablona virsraksta stilu</a:t>
            </a:r>
            <a:endParaRPr lang="ru-RU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2A45-F55B-4562-8576-065FCBBA5C7A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1BD9-7C21-4B33-AF35-0A66B0A23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61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ru-RU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ru-RU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ru-RU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2A45-F55B-4562-8576-065FCBBA5C7A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1BD9-7C21-4B33-AF35-0A66B0A23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1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ru-RU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ru-RU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ru-RU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2A45-F55B-4562-8576-065FCBBA5C7A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1BD9-7C21-4B33-AF35-0A66B0A23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54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ru-RU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2A45-F55B-4562-8576-065FCBBA5C7A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1BD9-7C21-4B33-AF35-0A66B0A23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1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2A45-F55B-4562-8576-065FCBBA5C7A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1BD9-7C21-4B33-AF35-0A66B0A23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70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ru-RU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ru-RU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2A45-F55B-4562-8576-065FCBBA5C7A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1BD9-7C21-4B33-AF35-0A66B0A23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55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ru-RU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2A45-F55B-4562-8576-065FCBBA5C7A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1BD9-7C21-4B33-AF35-0A66B0A23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74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ru-RU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ru-RU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F2A45-F55B-4562-8576-065FCBBA5C7A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1BD9-7C21-4B33-AF35-0A66B0A23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0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hyperlink" Target="http://www.google.lv/url?sa=i&amp;rct=j&amp;q=&amp;esrc=s&amp;source=images&amp;cd=&amp;cad=rja&amp;uact=8&amp;ved=0ahUKEwiF2bKFh_DTAhViDJoKHfFAD5AQjRwIBw&amp;url=http://lv100.lv/&amp;psig=AFQjCNHC9Mn5u-I6rZT6LvpgUCWvp0ZGfA&amp;ust=1494874344767649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529208" y="1844824"/>
            <a:ext cx="8229600" cy="1143000"/>
          </a:xfrm>
        </p:spPr>
        <p:txBody>
          <a:bodyPr>
            <a:noAutofit/>
          </a:bodyPr>
          <a:lstStyle/>
          <a:p>
            <a:r>
              <a:rPr lang="lv-LV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J A U N I E Š U   I N T E G R Ā </a:t>
            </a:r>
            <a:r>
              <a:rPr lang="lv-LV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 </a:t>
            </a:r>
            <a:r>
              <a:rPr lang="lv-LV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I J A S    UN </a:t>
            </a:r>
            <a:r>
              <a:rPr lang="lv-LV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lv-LV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lv-LV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</a:t>
            </a:r>
            <a:r>
              <a:rPr lang="lv-LV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L Ī D Z D A L Ī B A S   S E K M Ē Š A N A S  </a:t>
            </a:r>
            <a:r>
              <a:rPr lang="lv-LV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lv-LV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lv-LV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lv-LV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P R O J E K T S</a:t>
            </a: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sz="2800" dirty="0"/>
          </a:p>
        </p:txBody>
      </p:sp>
      <p:sp>
        <p:nvSpPr>
          <p:cNvPr id="5" name="Taisnstūris 4"/>
          <p:cNvSpPr/>
          <p:nvPr/>
        </p:nvSpPr>
        <p:spPr>
          <a:xfrm>
            <a:off x="611560" y="3212976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4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IZZINĀT. PIEREDZĒT</a:t>
            </a:r>
            <a:r>
              <a:rPr lang="lv-LV" sz="4000" b="1" dirty="0">
                <a:solidFill>
                  <a:srgbClr val="002060"/>
                </a:solidFill>
                <a:latin typeface="Arial Narrow" panose="020B0606020202030204" pitchFamily="34" charset="0"/>
              </a:rPr>
              <a:t>. </a:t>
            </a:r>
            <a:r>
              <a:rPr lang="lv-LV" sz="4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RĪKOTIES.  </a:t>
            </a:r>
          </a:p>
        </p:txBody>
      </p:sp>
      <p:cxnSp>
        <p:nvCxnSpPr>
          <p:cNvPr id="8" name="Taisns savienotājs 7"/>
          <p:cNvCxnSpPr/>
          <p:nvPr/>
        </p:nvCxnSpPr>
        <p:spPr>
          <a:xfrm flipH="1">
            <a:off x="0" y="5805264"/>
            <a:ext cx="9144000" cy="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1" name="Grupa 10"/>
          <p:cNvGrpSpPr/>
          <p:nvPr/>
        </p:nvGrpSpPr>
        <p:grpSpPr>
          <a:xfrm>
            <a:off x="2534218" y="5834584"/>
            <a:ext cx="4404804" cy="1023416"/>
            <a:chOff x="3131840" y="5854497"/>
            <a:chExt cx="4404804" cy="1023416"/>
          </a:xfrm>
        </p:grpSpPr>
        <p:grpSp>
          <p:nvGrpSpPr>
            <p:cNvPr id="4" name="Grupa 3"/>
            <p:cNvGrpSpPr/>
            <p:nvPr/>
          </p:nvGrpSpPr>
          <p:grpSpPr>
            <a:xfrm>
              <a:off x="6124683" y="6116052"/>
              <a:ext cx="1411961" cy="502771"/>
              <a:chOff x="7117712" y="6167702"/>
              <a:chExt cx="1614779" cy="395632"/>
            </a:xfrm>
          </p:grpSpPr>
          <p:pic>
            <p:nvPicPr>
              <p:cNvPr id="6" name="Picture 2" descr="Image result for britu padom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712" y="6167702"/>
                <a:ext cx="1378045" cy="395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3" descr="Image result for iac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8440656" y="6258511"/>
                <a:ext cx="369657" cy="214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6087825"/>
              <a:ext cx="1043608" cy="55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 descr="Attēlu rezultāti vaicājumam “simtgades logo”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316" y="5854497"/>
              <a:ext cx="2377437" cy="1023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484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824041" y="836712"/>
            <a:ext cx="6992777" cy="864096"/>
          </a:xfrm>
        </p:spPr>
        <p:txBody>
          <a:bodyPr>
            <a:normAutofit/>
          </a:bodyPr>
          <a:lstStyle/>
          <a:p>
            <a:r>
              <a:rPr lang="lv-LV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d</a:t>
            </a: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arbs grupās Jura Soma </a:t>
            </a:r>
            <a:r>
              <a:rPr lang="lv-LV" sz="24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domnīcā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Taisns savienotājs 2"/>
          <p:cNvCxnSpPr/>
          <p:nvPr/>
        </p:nvCxnSpPr>
        <p:spPr>
          <a:xfrm flipH="1">
            <a:off x="0" y="5805264"/>
            <a:ext cx="9144000" cy="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" name="Taisns savienotājs 3"/>
          <p:cNvCxnSpPr/>
          <p:nvPr/>
        </p:nvCxnSpPr>
        <p:spPr>
          <a:xfrm>
            <a:off x="1674660" y="0"/>
            <a:ext cx="0" cy="685800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43980"/>
            <a:ext cx="1043608" cy="5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ttēls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42" y="1700808"/>
            <a:ext cx="6992777" cy="3933437"/>
          </a:xfrm>
          <a:prstGeom prst="rect">
            <a:avLst/>
          </a:prstGeom>
        </p:spPr>
      </p:pic>
      <p:grpSp>
        <p:nvGrpSpPr>
          <p:cNvPr id="12" name="Grupa 11"/>
          <p:cNvGrpSpPr/>
          <p:nvPr/>
        </p:nvGrpSpPr>
        <p:grpSpPr>
          <a:xfrm>
            <a:off x="1835696" y="6124544"/>
            <a:ext cx="6997193" cy="430887"/>
            <a:chOff x="1835696" y="6124544"/>
            <a:chExt cx="6997193" cy="430887"/>
          </a:xfrm>
        </p:grpSpPr>
        <p:grpSp>
          <p:nvGrpSpPr>
            <p:cNvPr id="13" name="Grupa 12"/>
            <p:cNvGrpSpPr/>
            <p:nvPr/>
          </p:nvGrpSpPr>
          <p:grpSpPr>
            <a:xfrm>
              <a:off x="1835696" y="6124544"/>
              <a:ext cx="1470763" cy="395632"/>
              <a:chOff x="7117712" y="6167702"/>
              <a:chExt cx="1614779" cy="395632"/>
            </a:xfrm>
          </p:grpSpPr>
          <p:pic>
            <p:nvPicPr>
              <p:cNvPr id="15" name="Picture 2" descr="Image result for britu padom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712" y="6167702"/>
                <a:ext cx="1378045" cy="395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3" descr="Image result for iac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8440656" y="6258511"/>
                <a:ext cx="369657" cy="214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Taisnstūris 13"/>
            <p:cNvSpPr/>
            <p:nvPr/>
          </p:nvSpPr>
          <p:spPr>
            <a:xfrm>
              <a:off x="3334746" y="6124544"/>
              <a:ext cx="54981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Z Z I N Ā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T.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 I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Z Z I N Ā T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 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</a:t>
              </a:r>
            </a:p>
            <a:p>
              <a:r>
                <a:rPr lang="lv-LV" sz="10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J A U N I E Š U   I N T E G R Ā  C I J A S    UN   L Ī D Z D A L Ī B A S   S E K M Ē Š A N A S   P R O J E K T S</a:t>
              </a:r>
              <a:endParaRPr lang="ru-RU" sz="10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69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822530" y="476672"/>
            <a:ext cx="5773806" cy="940966"/>
          </a:xfrm>
        </p:spPr>
        <p:txBody>
          <a:bodyPr>
            <a:normAutofit/>
          </a:bodyPr>
          <a:lstStyle/>
          <a:p>
            <a:r>
              <a:rPr lang="lv-LV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domnīca</a:t>
            </a:r>
            <a:r>
              <a:rPr lang="lv-LV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ar radošās grupas </a:t>
            </a:r>
            <a:b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lv-LV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4KM</a:t>
            </a: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vadītāju Jāni </a:t>
            </a:r>
            <a:r>
              <a:rPr lang="lv-LV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R</a:t>
            </a:r>
            <a:r>
              <a:rPr lang="lv-LV" sz="24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imicānu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cxnSp>
        <p:nvCxnSpPr>
          <p:cNvPr id="3" name="Taisns savienotājs 2"/>
          <p:cNvCxnSpPr/>
          <p:nvPr/>
        </p:nvCxnSpPr>
        <p:spPr>
          <a:xfrm flipH="1">
            <a:off x="0" y="5805264"/>
            <a:ext cx="9144000" cy="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" name="Taisns savienotājs 3"/>
          <p:cNvCxnSpPr/>
          <p:nvPr/>
        </p:nvCxnSpPr>
        <p:spPr>
          <a:xfrm>
            <a:off x="1674660" y="0"/>
            <a:ext cx="0" cy="685800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43980"/>
            <a:ext cx="1043608" cy="5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ttēls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0" y="1407210"/>
            <a:ext cx="5773806" cy="4330355"/>
          </a:xfrm>
          <a:prstGeom prst="rect">
            <a:avLst/>
          </a:prstGeom>
        </p:spPr>
      </p:pic>
      <p:grpSp>
        <p:nvGrpSpPr>
          <p:cNvPr id="12" name="Grupa 11"/>
          <p:cNvGrpSpPr/>
          <p:nvPr/>
        </p:nvGrpSpPr>
        <p:grpSpPr>
          <a:xfrm>
            <a:off x="1835696" y="6124544"/>
            <a:ext cx="6997193" cy="430887"/>
            <a:chOff x="1835696" y="6124544"/>
            <a:chExt cx="6997193" cy="430887"/>
          </a:xfrm>
        </p:grpSpPr>
        <p:grpSp>
          <p:nvGrpSpPr>
            <p:cNvPr id="13" name="Grupa 12"/>
            <p:cNvGrpSpPr/>
            <p:nvPr/>
          </p:nvGrpSpPr>
          <p:grpSpPr>
            <a:xfrm>
              <a:off x="1835696" y="6124544"/>
              <a:ext cx="1470763" cy="395632"/>
              <a:chOff x="7117712" y="6167702"/>
              <a:chExt cx="1614779" cy="395632"/>
            </a:xfrm>
          </p:grpSpPr>
          <p:pic>
            <p:nvPicPr>
              <p:cNvPr id="15" name="Picture 2" descr="Image result for britu padom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712" y="6167702"/>
                <a:ext cx="1378045" cy="395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3" descr="Image result for iac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8440656" y="6258511"/>
                <a:ext cx="369657" cy="214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Taisnstūris 13"/>
            <p:cNvSpPr/>
            <p:nvPr/>
          </p:nvSpPr>
          <p:spPr>
            <a:xfrm>
              <a:off x="3334746" y="6124544"/>
              <a:ext cx="54981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Z Z I N Ā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T.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 I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Z Z I N Ā T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 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</a:t>
              </a:r>
            </a:p>
            <a:p>
              <a:r>
                <a:rPr lang="lv-LV" sz="10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J A U N I E Š U   I N T E G R Ā  C I J A S    UN   L Ī D Z D A L Ī B A S   S E K M Ē Š A N A S   P R O J E K T S</a:t>
              </a:r>
              <a:endParaRPr lang="ru-RU" sz="10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388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835696" y="692696"/>
            <a:ext cx="6408394" cy="724942"/>
          </a:xfrm>
        </p:spPr>
        <p:txBody>
          <a:bodyPr>
            <a:normAutofit/>
          </a:bodyPr>
          <a:lstStyle/>
          <a:p>
            <a:r>
              <a:rPr lang="lv-LV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domnīca</a:t>
            </a:r>
            <a:r>
              <a:rPr lang="lv-LV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ar </a:t>
            </a: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skolotāju Silvu </a:t>
            </a:r>
            <a:r>
              <a:rPr lang="lv-LV" sz="24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Šaršūni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Taisns savienotājs 2"/>
          <p:cNvCxnSpPr/>
          <p:nvPr/>
        </p:nvCxnSpPr>
        <p:spPr>
          <a:xfrm flipH="1">
            <a:off x="0" y="5805264"/>
            <a:ext cx="9144000" cy="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" name="Taisns savienotājs 3"/>
          <p:cNvCxnSpPr/>
          <p:nvPr/>
        </p:nvCxnSpPr>
        <p:spPr>
          <a:xfrm>
            <a:off x="1674660" y="0"/>
            <a:ext cx="0" cy="685800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43980"/>
            <a:ext cx="1043608" cy="5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ttēls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6408394" cy="4271821"/>
          </a:xfrm>
          <a:prstGeom prst="rect">
            <a:avLst/>
          </a:prstGeom>
        </p:spPr>
      </p:pic>
      <p:grpSp>
        <p:nvGrpSpPr>
          <p:cNvPr id="13" name="Grupa 12"/>
          <p:cNvGrpSpPr/>
          <p:nvPr/>
        </p:nvGrpSpPr>
        <p:grpSpPr>
          <a:xfrm>
            <a:off x="1835696" y="6124544"/>
            <a:ext cx="6997193" cy="430887"/>
            <a:chOff x="1835696" y="6124544"/>
            <a:chExt cx="6997193" cy="430887"/>
          </a:xfrm>
        </p:grpSpPr>
        <p:grpSp>
          <p:nvGrpSpPr>
            <p:cNvPr id="14" name="Grupa 13"/>
            <p:cNvGrpSpPr/>
            <p:nvPr/>
          </p:nvGrpSpPr>
          <p:grpSpPr>
            <a:xfrm>
              <a:off x="1835696" y="6124544"/>
              <a:ext cx="1470763" cy="395632"/>
              <a:chOff x="7117712" y="6167702"/>
              <a:chExt cx="1614779" cy="395632"/>
            </a:xfrm>
          </p:grpSpPr>
          <p:pic>
            <p:nvPicPr>
              <p:cNvPr id="16" name="Picture 2" descr="Image result for britu padom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712" y="6167702"/>
                <a:ext cx="1378045" cy="395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3" descr="Image result for iac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8440656" y="6258511"/>
                <a:ext cx="369657" cy="214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Taisnstūris 14"/>
            <p:cNvSpPr/>
            <p:nvPr/>
          </p:nvSpPr>
          <p:spPr>
            <a:xfrm>
              <a:off x="3334746" y="6124544"/>
              <a:ext cx="54981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Z Z I N Ā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T.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 I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Z Z I N Ā T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 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</a:t>
              </a:r>
            </a:p>
            <a:p>
              <a:r>
                <a:rPr lang="lv-LV" sz="10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J A U N I E Š U   I N T E G R Ā  C I J A S    UN   L Ī D Z D A L Ī B A S   S E K M Ē Š A N A S   P R O J E K T S</a:t>
              </a:r>
              <a:endParaRPr lang="ru-RU" sz="10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595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627784" y="1124744"/>
            <a:ext cx="6059016" cy="2928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cxnSp>
        <p:nvCxnSpPr>
          <p:cNvPr id="3" name="Taisns savienotājs 2"/>
          <p:cNvCxnSpPr/>
          <p:nvPr/>
        </p:nvCxnSpPr>
        <p:spPr>
          <a:xfrm flipH="1">
            <a:off x="0" y="5805264"/>
            <a:ext cx="9144000" cy="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" name="Taisns savienotājs 3"/>
          <p:cNvCxnSpPr/>
          <p:nvPr/>
        </p:nvCxnSpPr>
        <p:spPr>
          <a:xfrm>
            <a:off x="1674660" y="0"/>
            <a:ext cx="0" cy="685800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43980"/>
            <a:ext cx="1043608" cy="5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ttēls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31286"/>
            <a:ext cx="6912768" cy="5184576"/>
          </a:xfrm>
          <a:prstGeom prst="rect">
            <a:avLst/>
          </a:prstGeom>
        </p:spPr>
      </p:pic>
      <p:grpSp>
        <p:nvGrpSpPr>
          <p:cNvPr id="12" name="Grupa 11"/>
          <p:cNvGrpSpPr/>
          <p:nvPr/>
        </p:nvGrpSpPr>
        <p:grpSpPr>
          <a:xfrm>
            <a:off x="1835696" y="6124544"/>
            <a:ext cx="6997193" cy="430887"/>
            <a:chOff x="1835696" y="6124544"/>
            <a:chExt cx="6997193" cy="430887"/>
          </a:xfrm>
        </p:grpSpPr>
        <p:grpSp>
          <p:nvGrpSpPr>
            <p:cNvPr id="13" name="Grupa 12"/>
            <p:cNvGrpSpPr/>
            <p:nvPr/>
          </p:nvGrpSpPr>
          <p:grpSpPr>
            <a:xfrm>
              <a:off x="1835696" y="6124544"/>
              <a:ext cx="1470763" cy="395632"/>
              <a:chOff x="7117712" y="6167702"/>
              <a:chExt cx="1614779" cy="395632"/>
            </a:xfrm>
          </p:grpSpPr>
          <p:pic>
            <p:nvPicPr>
              <p:cNvPr id="15" name="Picture 2" descr="Image result for britu padom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712" y="6167702"/>
                <a:ext cx="1378045" cy="395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3" descr="Image result for iac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8440656" y="6258511"/>
                <a:ext cx="369657" cy="214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Taisnstūris 13"/>
            <p:cNvSpPr/>
            <p:nvPr/>
          </p:nvSpPr>
          <p:spPr>
            <a:xfrm>
              <a:off x="3334746" y="6124544"/>
              <a:ext cx="54981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Z Z I N Ā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T.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 I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Z Z I N Ā T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 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</a:t>
              </a:r>
            </a:p>
            <a:p>
              <a:r>
                <a:rPr lang="lv-LV" sz="10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J A U N I E Š U   I N T E G R Ā  C I J A S    UN   L Ī D Z D A L Ī B A S   S E K M Ē Š A N A S   P R O J E K T S</a:t>
              </a:r>
              <a:endParaRPr lang="ru-RU" sz="10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452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051720" y="1052736"/>
            <a:ext cx="6635080" cy="3649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cxnSp>
        <p:nvCxnSpPr>
          <p:cNvPr id="3" name="Taisns savienotājs 2"/>
          <p:cNvCxnSpPr/>
          <p:nvPr/>
        </p:nvCxnSpPr>
        <p:spPr>
          <a:xfrm flipH="1">
            <a:off x="0" y="5805264"/>
            <a:ext cx="9144000" cy="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" name="Taisns savienotājs 3"/>
          <p:cNvCxnSpPr/>
          <p:nvPr/>
        </p:nvCxnSpPr>
        <p:spPr>
          <a:xfrm>
            <a:off x="1674660" y="0"/>
            <a:ext cx="0" cy="685800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43980"/>
            <a:ext cx="1043608" cy="5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ttēls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764704"/>
            <a:ext cx="6398597" cy="4798948"/>
          </a:xfrm>
          <a:prstGeom prst="rect">
            <a:avLst/>
          </a:prstGeom>
        </p:spPr>
      </p:pic>
      <p:grpSp>
        <p:nvGrpSpPr>
          <p:cNvPr id="12" name="Grupa 11"/>
          <p:cNvGrpSpPr/>
          <p:nvPr/>
        </p:nvGrpSpPr>
        <p:grpSpPr>
          <a:xfrm>
            <a:off x="1835696" y="6124544"/>
            <a:ext cx="6997193" cy="430887"/>
            <a:chOff x="1835696" y="6124544"/>
            <a:chExt cx="6997193" cy="430887"/>
          </a:xfrm>
        </p:grpSpPr>
        <p:grpSp>
          <p:nvGrpSpPr>
            <p:cNvPr id="13" name="Grupa 12"/>
            <p:cNvGrpSpPr/>
            <p:nvPr/>
          </p:nvGrpSpPr>
          <p:grpSpPr>
            <a:xfrm>
              <a:off x="1835696" y="6124544"/>
              <a:ext cx="1470763" cy="395632"/>
              <a:chOff x="7117712" y="6167702"/>
              <a:chExt cx="1614779" cy="395632"/>
            </a:xfrm>
          </p:grpSpPr>
          <p:pic>
            <p:nvPicPr>
              <p:cNvPr id="15" name="Picture 2" descr="Image result for britu padom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712" y="6167702"/>
                <a:ext cx="1378045" cy="395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3" descr="Image result for iac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8440656" y="6258511"/>
                <a:ext cx="369657" cy="214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Taisnstūris 13"/>
            <p:cNvSpPr/>
            <p:nvPr/>
          </p:nvSpPr>
          <p:spPr>
            <a:xfrm>
              <a:off x="3334746" y="6124544"/>
              <a:ext cx="54981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Z Z I N Ā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T.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 I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Z Z I N Ā T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 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</a:t>
              </a:r>
            </a:p>
            <a:p>
              <a:r>
                <a:rPr lang="lv-LV" sz="10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J A U N I E Š U   I N T E G R Ā  C I J A S    UN   L Ī D Z D A L Ī B A S   S E K M Ē Š A N A S   P R O J E K T S</a:t>
              </a:r>
              <a:endParaRPr lang="ru-RU" sz="10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141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195736" y="908720"/>
            <a:ext cx="6084168" cy="508918"/>
          </a:xfrm>
        </p:spPr>
        <p:txBody>
          <a:bodyPr>
            <a:normAutofit fontScale="90000"/>
          </a:bodyPr>
          <a:lstStyle/>
          <a:p>
            <a:r>
              <a:rPr lang="lv-LV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l</a:t>
            </a:r>
            <a:r>
              <a:rPr lang="lv-LV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</a:t>
            </a: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kam svētku lentīti Latvijai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Taisns savienotājs 2"/>
          <p:cNvCxnSpPr/>
          <p:nvPr/>
        </p:nvCxnSpPr>
        <p:spPr>
          <a:xfrm flipH="1">
            <a:off x="0" y="5805264"/>
            <a:ext cx="9144000" cy="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" name="Taisns savienotājs 3"/>
          <p:cNvCxnSpPr/>
          <p:nvPr/>
        </p:nvCxnSpPr>
        <p:spPr>
          <a:xfrm>
            <a:off x="1674660" y="0"/>
            <a:ext cx="0" cy="685800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43980"/>
            <a:ext cx="1043608" cy="5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ttēls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6084168" cy="4056112"/>
          </a:xfrm>
          <a:prstGeom prst="rect">
            <a:avLst/>
          </a:prstGeom>
        </p:spPr>
      </p:pic>
      <p:grpSp>
        <p:nvGrpSpPr>
          <p:cNvPr id="12" name="Grupa 11"/>
          <p:cNvGrpSpPr/>
          <p:nvPr/>
        </p:nvGrpSpPr>
        <p:grpSpPr>
          <a:xfrm>
            <a:off x="1835696" y="6124544"/>
            <a:ext cx="6997193" cy="430887"/>
            <a:chOff x="1835696" y="6124544"/>
            <a:chExt cx="6997193" cy="430887"/>
          </a:xfrm>
        </p:grpSpPr>
        <p:grpSp>
          <p:nvGrpSpPr>
            <p:cNvPr id="13" name="Grupa 12"/>
            <p:cNvGrpSpPr/>
            <p:nvPr/>
          </p:nvGrpSpPr>
          <p:grpSpPr>
            <a:xfrm>
              <a:off x="1835696" y="6124544"/>
              <a:ext cx="1470763" cy="395632"/>
              <a:chOff x="7117712" y="6167702"/>
              <a:chExt cx="1614779" cy="395632"/>
            </a:xfrm>
          </p:grpSpPr>
          <p:pic>
            <p:nvPicPr>
              <p:cNvPr id="15" name="Picture 2" descr="Image result for britu padom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712" y="6167702"/>
                <a:ext cx="1378045" cy="395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3" descr="Image result for iac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8440656" y="6258511"/>
                <a:ext cx="369657" cy="214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Taisnstūris 13"/>
            <p:cNvSpPr/>
            <p:nvPr/>
          </p:nvSpPr>
          <p:spPr>
            <a:xfrm>
              <a:off x="3334746" y="6124544"/>
              <a:ext cx="54981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Z Z I N Ā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T.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 I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Z Z I N Ā T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 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</a:t>
              </a:r>
            </a:p>
            <a:p>
              <a:r>
                <a:rPr lang="lv-LV" sz="10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J A U N I E Š U   I N T E G R Ā  C I J A S    UN   L Ī D Z D A L Ī B A S   S E K M Ē Š A N A S   P R O J E K T S</a:t>
              </a:r>
              <a:endParaRPr lang="ru-RU" sz="10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095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156331" y="764704"/>
            <a:ext cx="6264696" cy="652934"/>
          </a:xfrm>
        </p:spPr>
        <p:txBody>
          <a:bodyPr>
            <a:normAutofit/>
          </a:bodyPr>
          <a:lstStyle/>
          <a:p>
            <a:r>
              <a:rPr lang="lv-LV" sz="2400" dirty="0" err="1">
                <a:solidFill>
                  <a:srgbClr val="002060"/>
                </a:solidFill>
              </a:rPr>
              <a:t>domnīca</a:t>
            </a:r>
            <a:r>
              <a:rPr lang="lv-LV" sz="2400" dirty="0">
                <a:solidFill>
                  <a:srgbClr val="002060"/>
                </a:solidFill>
              </a:rPr>
              <a:t> ar </a:t>
            </a:r>
            <a:r>
              <a:rPr lang="lv-LV" sz="2400" dirty="0" smtClean="0">
                <a:solidFill>
                  <a:srgbClr val="002060"/>
                </a:solidFill>
              </a:rPr>
              <a:t>skolotāju Ivetu </a:t>
            </a:r>
            <a:r>
              <a:rPr lang="lv-LV" sz="2400" dirty="0" err="1" smtClean="0">
                <a:solidFill>
                  <a:srgbClr val="002060"/>
                </a:solidFill>
              </a:rPr>
              <a:t>Meškovsku</a:t>
            </a:r>
            <a:endParaRPr lang="ru-RU" sz="2400" dirty="0">
              <a:solidFill>
                <a:srgbClr val="002060"/>
              </a:solidFill>
            </a:endParaRPr>
          </a:p>
        </p:txBody>
      </p:sp>
      <p:cxnSp>
        <p:nvCxnSpPr>
          <p:cNvPr id="3" name="Taisns savienotājs 2"/>
          <p:cNvCxnSpPr/>
          <p:nvPr/>
        </p:nvCxnSpPr>
        <p:spPr>
          <a:xfrm flipH="1">
            <a:off x="0" y="5805264"/>
            <a:ext cx="9144000" cy="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" name="Taisns savienotājs 3"/>
          <p:cNvCxnSpPr/>
          <p:nvPr/>
        </p:nvCxnSpPr>
        <p:spPr>
          <a:xfrm>
            <a:off x="1674660" y="0"/>
            <a:ext cx="0" cy="685800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43980"/>
            <a:ext cx="1043608" cy="5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ttēls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331" y="1403572"/>
            <a:ext cx="6264696" cy="4173379"/>
          </a:xfrm>
          <a:prstGeom prst="rect">
            <a:avLst/>
          </a:prstGeom>
        </p:spPr>
      </p:pic>
      <p:grpSp>
        <p:nvGrpSpPr>
          <p:cNvPr id="12" name="Grupa 11"/>
          <p:cNvGrpSpPr/>
          <p:nvPr/>
        </p:nvGrpSpPr>
        <p:grpSpPr>
          <a:xfrm>
            <a:off x="1835696" y="6124544"/>
            <a:ext cx="6997193" cy="430887"/>
            <a:chOff x="1835696" y="6124544"/>
            <a:chExt cx="6997193" cy="430887"/>
          </a:xfrm>
        </p:grpSpPr>
        <p:grpSp>
          <p:nvGrpSpPr>
            <p:cNvPr id="13" name="Grupa 12"/>
            <p:cNvGrpSpPr/>
            <p:nvPr/>
          </p:nvGrpSpPr>
          <p:grpSpPr>
            <a:xfrm>
              <a:off x="1835696" y="6124544"/>
              <a:ext cx="1470763" cy="395632"/>
              <a:chOff x="7117712" y="6167702"/>
              <a:chExt cx="1614779" cy="395632"/>
            </a:xfrm>
          </p:grpSpPr>
          <p:pic>
            <p:nvPicPr>
              <p:cNvPr id="15" name="Picture 2" descr="Image result for britu padom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712" y="6167702"/>
                <a:ext cx="1378045" cy="395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3" descr="Image result for iac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8440656" y="6258511"/>
                <a:ext cx="369657" cy="214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Taisnstūris 13"/>
            <p:cNvSpPr/>
            <p:nvPr/>
          </p:nvSpPr>
          <p:spPr>
            <a:xfrm>
              <a:off x="3334746" y="6124544"/>
              <a:ext cx="54981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Z Z I N Ā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T.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 I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Z Z I N Ā T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 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</a:t>
              </a:r>
            </a:p>
            <a:p>
              <a:r>
                <a:rPr lang="lv-LV" sz="10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J A U N I E Š U   I N T E G R Ā  C I J A S    UN   L Ī D Z D A L Ī B A S   S E K M Ē Š A N A S   P R O J E K T S</a:t>
              </a:r>
              <a:endParaRPr lang="ru-RU" sz="10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402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339752" y="1124744"/>
            <a:ext cx="6347048" cy="2928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cxnSp>
        <p:nvCxnSpPr>
          <p:cNvPr id="3" name="Taisns savienotājs 2"/>
          <p:cNvCxnSpPr/>
          <p:nvPr/>
        </p:nvCxnSpPr>
        <p:spPr>
          <a:xfrm flipH="1">
            <a:off x="0" y="5805264"/>
            <a:ext cx="9144000" cy="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" name="Taisns savienotājs 3"/>
          <p:cNvCxnSpPr/>
          <p:nvPr/>
        </p:nvCxnSpPr>
        <p:spPr>
          <a:xfrm>
            <a:off x="1674660" y="0"/>
            <a:ext cx="0" cy="685800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43980"/>
            <a:ext cx="1043608" cy="5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ttēls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043" y="980728"/>
            <a:ext cx="7000993" cy="4652145"/>
          </a:xfrm>
          <a:prstGeom prst="rect">
            <a:avLst/>
          </a:prstGeom>
        </p:spPr>
      </p:pic>
      <p:grpSp>
        <p:nvGrpSpPr>
          <p:cNvPr id="12" name="Grupa 11"/>
          <p:cNvGrpSpPr/>
          <p:nvPr/>
        </p:nvGrpSpPr>
        <p:grpSpPr>
          <a:xfrm>
            <a:off x="1835696" y="6124544"/>
            <a:ext cx="6997193" cy="430887"/>
            <a:chOff x="1835696" y="6124544"/>
            <a:chExt cx="6997193" cy="430887"/>
          </a:xfrm>
        </p:grpSpPr>
        <p:grpSp>
          <p:nvGrpSpPr>
            <p:cNvPr id="13" name="Grupa 12"/>
            <p:cNvGrpSpPr/>
            <p:nvPr/>
          </p:nvGrpSpPr>
          <p:grpSpPr>
            <a:xfrm>
              <a:off x="1835696" y="6124544"/>
              <a:ext cx="1470763" cy="395632"/>
              <a:chOff x="7117712" y="6167702"/>
              <a:chExt cx="1614779" cy="395632"/>
            </a:xfrm>
          </p:grpSpPr>
          <p:pic>
            <p:nvPicPr>
              <p:cNvPr id="15" name="Picture 2" descr="Image result for britu padom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712" y="6167702"/>
                <a:ext cx="1378045" cy="395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3" descr="Image result for iac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8440656" y="6258511"/>
                <a:ext cx="369657" cy="214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Taisnstūris 13"/>
            <p:cNvSpPr/>
            <p:nvPr/>
          </p:nvSpPr>
          <p:spPr>
            <a:xfrm>
              <a:off x="3334746" y="6124544"/>
              <a:ext cx="54981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Z Z I N Ā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T.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 I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Z Z I N Ā T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 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</a:t>
              </a:r>
            </a:p>
            <a:p>
              <a:r>
                <a:rPr lang="lv-LV" sz="10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J A U N I E Š U   I N T E G R Ā  C I J A S    UN   L Ī D Z D A L Ī B A S   S E K M Ē Š A N A S   P R O J E K T S</a:t>
              </a:r>
              <a:endParaRPr lang="ru-RU" sz="10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24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832136" y="598596"/>
            <a:ext cx="6635080" cy="576064"/>
          </a:xfrm>
        </p:spPr>
        <p:txBody>
          <a:bodyPr>
            <a:noAutofit/>
          </a:bodyPr>
          <a:lstStyle/>
          <a:p>
            <a:r>
              <a:rPr lang="lv-LV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p</a:t>
            </a: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ēc </a:t>
            </a:r>
            <a:r>
              <a:rPr lang="lv-LV" sz="24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domnīcām</a:t>
            </a: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lv-LV" sz="24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sekojo</a:t>
            </a: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pasākuma noslēgums Baltajā zālē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Taisns savienotājs 2"/>
          <p:cNvCxnSpPr/>
          <p:nvPr/>
        </p:nvCxnSpPr>
        <p:spPr>
          <a:xfrm flipH="1">
            <a:off x="0" y="5805264"/>
            <a:ext cx="9144000" cy="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" name="Taisns savienotājs 3"/>
          <p:cNvCxnSpPr/>
          <p:nvPr/>
        </p:nvCxnSpPr>
        <p:spPr>
          <a:xfrm>
            <a:off x="1674660" y="0"/>
            <a:ext cx="0" cy="685800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43980"/>
            <a:ext cx="1043608" cy="5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ttēls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1196752"/>
            <a:ext cx="6660486" cy="4440323"/>
          </a:xfrm>
          <a:prstGeom prst="rect">
            <a:avLst/>
          </a:prstGeom>
        </p:spPr>
      </p:pic>
      <p:grpSp>
        <p:nvGrpSpPr>
          <p:cNvPr id="13" name="Grupa 12"/>
          <p:cNvGrpSpPr/>
          <p:nvPr/>
        </p:nvGrpSpPr>
        <p:grpSpPr>
          <a:xfrm>
            <a:off x="1835696" y="6124544"/>
            <a:ext cx="6997193" cy="430887"/>
            <a:chOff x="1835696" y="6124544"/>
            <a:chExt cx="6997193" cy="430887"/>
          </a:xfrm>
        </p:grpSpPr>
        <p:grpSp>
          <p:nvGrpSpPr>
            <p:cNvPr id="14" name="Grupa 13"/>
            <p:cNvGrpSpPr/>
            <p:nvPr/>
          </p:nvGrpSpPr>
          <p:grpSpPr>
            <a:xfrm>
              <a:off x="1835696" y="6124544"/>
              <a:ext cx="1470763" cy="395632"/>
              <a:chOff x="7117712" y="6167702"/>
              <a:chExt cx="1614779" cy="395632"/>
            </a:xfrm>
          </p:grpSpPr>
          <p:pic>
            <p:nvPicPr>
              <p:cNvPr id="16" name="Picture 2" descr="Image result for britu padom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712" y="6167702"/>
                <a:ext cx="1378045" cy="395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3" descr="Image result for iac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8440656" y="6258511"/>
                <a:ext cx="369657" cy="214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Taisnstūris 14"/>
            <p:cNvSpPr/>
            <p:nvPr/>
          </p:nvSpPr>
          <p:spPr>
            <a:xfrm>
              <a:off x="3334746" y="6124544"/>
              <a:ext cx="54981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Z Z I N Ā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T.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 I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Z Z I N Ā T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 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</a:t>
              </a:r>
            </a:p>
            <a:p>
              <a:r>
                <a:rPr lang="lv-LV" sz="10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J A U N I E Š U   I N T E G R Ā  C I J A S    UN   L Ī D Z D A L Ī B A S   S E K M Ē Š A N A S   P R O J E K T S</a:t>
              </a:r>
              <a:endParaRPr lang="ru-RU" sz="10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486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835696" y="620688"/>
            <a:ext cx="6397436" cy="796950"/>
          </a:xfrm>
        </p:spPr>
        <p:txBody>
          <a:bodyPr>
            <a:noAutofit/>
          </a:bodyPr>
          <a:lstStyle/>
          <a:p>
            <a:r>
              <a:rPr lang="lv-LV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m</a:t>
            </a: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ūs priecē </a:t>
            </a:r>
            <a:r>
              <a:rPr lang="lv-LV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Daugavpils novada kultūras centra </a:t>
            </a:r>
            <a:br>
              <a:rPr lang="lv-LV" sz="24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folkloras </a:t>
            </a:r>
            <a:r>
              <a:rPr lang="lv-LV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kopa "</a:t>
            </a:r>
            <a:r>
              <a:rPr lang="lv-LV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Dyrbyni</a:t>
            </a: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"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" name="Taisns savienotājs 3"/>
          <p:cNvCxnSpPr/>
          <p:nvPr/>
        </p:nvCxnSpPr>
        <p:spPr>
          <a:xfrm flipH="1">
            <a:off x="0" y="5805264"/>
            <a:ext cx="9144000" cy="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Taisns savienotājs 4"/>
          <p:cNvCxnSpPr/>
          <p:nvPr/>
        </p:nvCxnSpPr>
        <p:spPr>
          <a:xfrm>
            <a:off x="1674660" y="0"/>
            <a:ext cx="0" cy="685800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43980"/>
            <a:ext cx="1043608" cy="5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ttēls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24" y="1412776"/>
            <a:ext cx="6372708" cy="4248472"/>
          </a:xfrm>
          <a:prstGeom prst="rect">
            <a:avLst/>
          </a:prstGeom>
        </p:spPr>
      </p:pic>
      <p:grpSp>
        <p:nvGrpSpPr>
          <p:cNvPr id="14" name="Grupa 13"/>
          <p:cNvGrpSpPr/>
          <p:nvPr/>
        </p:nvGrpSpPr>
        <p:grpSpPr>
          <a:xfrm>
            <a:off x="1835696" y="6124544"/>
            <a:ext cx="6997193" cy="430887"/>
            <a:chOff x="1835696" y="6124544"/>
            <a:chExt cx="6997193" cy="430887"/>
          </a:xfrm>
        </p:grpSpPr>
        <p:grpSp>
          <p:nvGrpSpPr>
            <p:cNvPr id="15" name="Grupa 14"/>
            <p:cNvGrpSpPr/>
            <p:nvPr/>
          </p:nvGrpSpPr>
          <p:grpSpPr>
            <a:xfrm>
              <a:off x="1835696" y="6124544"/>
              <a:ext cx="1470763" cy="395632"/>
              <a:chOff x="7117712" y="6167702"/>
              <a:chExt cx="1614779" cy="395632"/>
            </a:xfrm>
          </p:grpSpPr>
          <p:pic>
            <p:nvPicPr>
              <p:cNvPr id="17" name="Picture 2" descr="Image result for britu padom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712" y="6167702"/>
                <a:ext cx="1378045" cy="395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3" descr="Image result for iac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8440656" y="6258511"/>
                <a:ext cx="369657" cy="214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" name="Taisnstūris 15"/>
            <p:cNvSpPr/>
            <p:nvPr/>
          </p:nvSpPr>
          <p:spPr>
            <a:xfrm>
              <a:off x="3334746" y="6124544"/>
              <a:ext cx="54981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Z Z I N Ā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T.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 I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Z Z I N Ā T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 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</a:t>
              </a:r>
            </a:p>
            <a:p>
              <a:r>
                <a:rPr lang="lv-LV" sz="10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J A U N I E Š U   I N T E G R Ā  C I J A S    UN   L Ī D Z D A L Ī B A S   S E K M Ē Š A N A S   P R O J E K T S</a:t>
              </a:r>
              <a:endParaRPr lang="ru-RU" sz="10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84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339751" y="533670"/>
            <a:ext cx="5795160" cy="1143000"/>
          </a:xfrm>
        </p:spPr>
        <p:txBody>
          <a:bodyPr>
            <a:normAutofit/>
          </a:bodyPr>
          <a:lstStyle/>
          <a:p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Daugavpils 12.vidusskola 2017.gada 27.aprīlis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C:\Users\Silva\Desktop\ingai\20170427_1011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r="10438"/>
          <a:stretch/>
        </p:blipFill>
        <p:spPr bwMode="auto">
          <a:xfrm>
            <a:off x="2339752" y="1676670"/>
            <a:ext cx="5795159" cy="387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Taisns savienotājs 3"/>
          <p:cNvCxnSpPr/>
          <p:nvPr/>
        </p:nvCxnSpPr>
        <p:spPr>
          <a:xfrm flipH="1">
            <a:off x="0" y="5805264"/>
            <a:ext cx="9144000" cy="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Taisns savienotājs 4"/>
          <p:cNvCxnSpPr/>
          <p:nvPr/>
        </p:nvCxnSpPr>
        <p:spPr>
          <a:xfrm>
            <a:off x="1674660" y="0"/>
            <a:ext cx="0" cy="685800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43980"/>
            <a:ext cx="1043608" cy="5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214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aisnstūris 8"/>
          <p:cNvSpPr/>
          <p:nvPr/>
        </p:nvSpPr>
        <p:spPr>
          <a:xfrm>
            <a:off x="315196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 smtClean="0"/>
              <a:t>.</a:t>
            </a:r>
            <a:endParaRPr lang="ru-RU" dirty="0"/>
          </a:p>
        </p:txBody>
      </p:sp>
      <p:grpSp>
        <p:nvGrpSpPr>
          <p:cNvPr id="14" name="Grupa 13"/>
          <p:cNvGrpSpPr/>
          <p:nvPr/>
        </p:nvGrpSpPr>
        <p:grpSpPr>
          <a:xfrm>
            <a:off x="1835696" y="6124544"/>
            <a:ext cx="6997193" cy="430887"/>
            <a:chOff x="1835696" y="6124544"/>
            <a:chExt cx="6997193" cy="430887"/>
          </a:xfrm>
        </p:grpSpPr>
        <p:grpSp>
          <p:nvGrpSpPr>
            <p:cNvPr id="8" name="Grupa 7"/>
            <p:cNvGrpSpPr/>
            <p:nvPr/>
          </p:nvGrpSpPr>
          <p:grpSpPr>
            <a:xfrm>
              <a:off x="1835696" y="6124544"/>
              <a:ext cx="1470763" cy="395632"/>
              <a:chOff x="7117712" y="6167702"/>
              <a:chExt cx="1614779" cy="395632"/>
            </a:xfrm>
          </p:grpSpPr>
          <p:pic>
            <p:nvPicPr>
              <p:cNvPr id="3" name="Picture 2" descr="Image result for britu padom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712" y="6167702"/>
                <a:ext cx="1378045" cy="395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5" name="Picture 3" descr="Image result for iac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8440656" y="6258511"/>
                <a:ext cx="369657" cy="214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Taisnstūris 9"/>
            <p:cNvSpPr/>
            <p:nvPr/>
          </p:nvSpPr>
          <p:spPr>
            <a:xfrm>
              <a:off x="3334746" y="6124544"/>
              <a:ext cx="54981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Z Z I N Ā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T.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 I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Z Z I N Ā T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 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</a:t>
              </a:r>
            </a:p>
            <a:p>
              <a:r>
                <a:rPr lang="lv-LV" sz="10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J A U N I E Š U   I N T E G R Ā  C I J A S    UN   L Ī D Z D A L Ī B A S   S E K M Ē Š A N A S   P R O J E K T S</a:t>
              </a:r>
              <a:endParaRPr lang="ru-RU" sz="10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438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696744" cy="1143000"/>
          </a:xfrm>
        </p:spPr>
        <p:txBody>
          <a:bodyPr>
            <a:normAutofit/>
          </a:bodyPr>
          <a:lstStyle/>
          <a:p>
            <a:r>
              <a:rPr lang="lv-LV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s</a:t>
            </a: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kolas direktore Elita </a:t>
            </a:r>
            <a:r>
              <a:rPr lang="lv-LV" sz="24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Boliņa</a:t>
            </a: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pasniedz pateicības rakstus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Taisns savienotājs 2"/>
          <p:cNvCxnSpPr/>
          <p:nvPr/>
        </p:nvCxnSpPr>
        <p:spPr>
          <a:xfrm flipH="1">
            <a:off x="0" y="5805264"/>
            <a:ext cx="9144000" cy="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" name="Taisns savienotājs 3"/>
          <p:cNvCxnSpPr/>
          <p:nvPr/>
        </p:nvCxnSpPr>
        <p:spPr>
          <a:xfrm>
            <a:off x="1674660" y="0"/>
            <a:ext cx="0" cy="685800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43980"/>
            <a:ext cx="1043608" cy="5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ttēls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72411"/>
            <a:ext cx="6696744" cy="4464496"/>
          </a:xfrm>
          <a:prstGeom prst="rect">
            <a:avLst/>
          </a:prstGeom>
        </p:spPr>
      </p:pic>
      <p:grpSp>
        <p:nvGrpSpPr>
          <p:cNvPr id="12" name="Grupa 11"/>
          <p:cNvGrpSpPr/>
          <p:nvPr/>
        </p:nvGrpSpPr>
        <p:grpSpPr>
          <a:xfrm>
            <a:off x="1835696" y="6124544"/>
            <a:ext cx="6997193" cy="430887"/>
            <a:chOff x="1835696" y="6124544"/>
            <a:chExt cx="6997193" cy="430887"/>
          </a:xfrm>
        </p:grpSpPr>
        <p:grpSp>
          <p:nvGrpSpPr>
            <p:cNvPr id="13" name="Grupa 12"/>
            <p:cNvGrpSpPr/>
            <p:nvPr/>
          </p:nvGrpSpPr>
          <p:grpSpPr>
            <a:xfrm>
              <a:off x="1835696" y="6124544"/>
              <a:ext cx="1470763" cy="395632"/>
              <a:chOff x="7117712" y="6167702"/>
              <a:chExt cx="1614779" cy="395632"/>
            </a:xfrm>
          </p:grpSpPr>
          <p:pic>
            <p:nvPicPr>
              <p:cNvPr id="15" name="Picture 2" descr="Image result for britu padom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712" y="6167702"/>
                <a:ext cx="1378045" cy="395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3" descr="Image result for iac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8440656" y="6258511"/>
                <a:ext cx="369657" cy="214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Taisnstūris 13"/>
            <p:cNvSpPr/>
            <p:nvPr/>
          </p:nvSpPr>
          <p:spPr>
            <a:xfrm>
              <a:off x="3334746" y="6124544"/>
              <a:ext cx="54981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Z Z I N Ā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T.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 I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Z Z I N Ā T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 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</a:t>
              </a:r>
            </a:p>
            <a:p>
              <a:r>
                <a:rPr lang="lv-LV" sz="10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J A U N I E Š U   I N T E G R Ā  C I J A S    UN   L Ī D Z D A L Ī B A S   S E K M Ē Š A N A S   P R O J E K T S</a:t>
              </a:r>
              <a:endParaRPr lang="ru-RU" sz="10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91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907704" y="908720"/>
            <a:ext cx="6264696" cy="508918"/>
          </a:xfrm>
        </p:spPr>
        <p:txBody>
          <a:bodyPr>
            <a:normAutofit/>
          </a:bodyPr>
          <a:lstStyle/>
          <a:p>
            <a:r>
              <a:rPr lang="lv-LV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n</a:t>
            </a: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eizpaliek cienasts dalībniekiem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Taisns savienotājs 2"/>
          <p:cNvCxnSpPr/>
          <p:nvPr/>
        </p:nvCxnSpPr>
        <p:spPr>
          <a:xfrm flipH="1">
            <a:off x="0" y="5805264"/>
            <a:ext cx="9144000" cy="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" name="Taisns savienotājs 3"/>
          <p:cNvCxnSpPr/>
          <p:nvPr/>
        </p:nvCxnSpPr>
        <p:spPr>
          <a:xfrm>
            <a:off x="1674660" y="0"/>
            <a:ext cx="0" cy="685800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43980"/>
            <a:ext cx="1043608" cy="5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ttēls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36441"/>
            <a:ext cx="6264696" cy="4176464"/>
          </a:xfrm>
          <a:prstGeom prst="rect">
            <a:avLst/>
          </a:prstGeom>
        </p:spPr>
      </p:pic>
      <p:grpSp>
        <p:nvGrpSpPr>
          <p:cNvPr id="12" name="Grupa 11"/>
          <p:cNvGrpSpPr/>
          <p:nvPr/>
        </p:nvGrpSpPr>
        <p:grpSpPr>
          <a:xfrm>
            <a:off x="1835696" y="6124544"/>
            <a:ext cx="6997193" cy="430887"/>
            <a:chOff x="1835696" y="6124544"/>
            <a:chExt cx="6997193" cy="430887"/>
          </a:xfrm>
        </p:grpSpPr>
        <p:grpSp>
          <p:nvGrpSpPr>
            <p:cNvPr id="13" name="Grupa 12"/>
            <p:cNvGrpSpPr/>
            <p:nvPr/>
          </p:nvGrpSpPr>
          <p:grpSpPr>
            <a:xfrm>
              <a:off x="1835696" y="6124544"/>
              <a:ext cx="1470763" cy="395632"/>
              <a:chOff x="7117712" y="6167702"/>
              <a:chExt cx="1614779" cy="395632"/>
            </a:xfrm>
          </p:grpSpPr>
          <p:pic>
            <p:nvPicPr>
              <p:cNvPr id="15" name="Picture 2" descr="Image result for britu padom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712" y="6167702"/>
                <a:ext cx="1378045" cy="395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3" descr="Image result for iac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8440656" y="6258511"/>
                <a:ext cx="369657" cy="214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Taisnstūris 13"/>
            <p:cNvSpPr/>
            <p:nvPr/>
          </p:nvSpPr>
          <p:spPr>
            <a:xfrm>
              <a:off x="3334746" y="6124544"/>
              <a:ext cx="54981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Z Z I N Ā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T.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 I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Z Z I N Ā T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 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</a:t>
              </a:r>
            </a:p>
            <a:p>
              <a:r>
                <a:rPr lang="lv-LV" sz="10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J A U N I E Š U   I N T E G R Ā  C I J A S    UN   L Ī D Z D A L Ī B A S   S E K M Ē Š A N A S   P R O J E K T S</a:t>
              </a:r>
              <a:endParaRPr lang="ru-RU" sz="10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11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835696" y="692696"/>
            <a:ext cx="6480720" cy="566936"/>
          </a:xfrm>
        </p:spPr>
        <p:txBody>
          <a:bodyPr>
            <a:normAutofit/>
          </a:bodyPr>
          <a:lstStyle/>
          <a:p>
            <a:r>
              <a:rPr lang="lv-LV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t</a:t>
            </a: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iek veidoti jauni kontakti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Taisns savienotājs 2"/>
          <p:cNvCxnSpPr/>
          <p:nvPr/>
        </p:nvCxnSpPr>
        <p:spPr>
          <a:xfrm flipH="1">
            <a:off x="0" y="5805264"/>
            <a:ext cx="9144000" cy="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" name="Taisns savienotājs 3"/>
          <p:cNvCxnSpPr/>
          <p:nvPr/>
        </p:nvCxnSpPr>
        <p:spPr>
          <a:xfrm>
            <a:off x="1674660" y="0"/>
            <a:ext cx="0" cy="685800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43980"/>
            <a:ext cx="1043608" cy="5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ttēls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230" y="1314813"/>
            <a:ext cx="6466186" cy="4310790"/>
          </a:xfrm>
          <a:prstGeom prst="rect">
            <a:avLst/>
          </a:prstGeom>
        </p:spPr>
      </p:pic>
      <p:grpSp>
        <p:nvGrpSpPr>
          <p:cNvPr id="12" name="Grupa 11"/>
          <p:cNvGrpSpPr/>
          <p:nvPr/>
        </p:nvGrpSpPr>
        <p:grpSpPr>
          <a:xfrm>
            <a:off x="1835696" y="6124544"/>
            <a:ext cx="6997193" cy="430887"/>
            <a:chOff x="1835696" y="6124544"/>
            <a:chExt cx="6997193" cy="430887"/>
          </a:xfrm>
        </p:grpSpPr>
        <p:grpSp>
          <p:nvGrpSpPr>
            <p:cNvPr id="13" name="Grupa 12"/>
            <p:cNvGrpSpPr/>
            <p:nvPr/>
          </p:nvGrpSpPr>
          <p:grpSpPr>
            <a:xfrm>
              <a:off x="1835696" y="6124544"/>
              <a:ext cx="1470763" cy="395632"/>
              <a:chOff x="7117712" y="6167702"/>
              <a:chExt cx="1614779" cy="395632"/>
            </a:xfrm>
          </p:grpSpPr>
          <p:pic>
            <p:nvPicPr>
              <p:cNvPr id="15" name="Picture 2" descr="Image result for britu padom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712" y="6167702"/>
                <a:ext cx="1378045" cy="395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3" descr="Image result for iac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8440656" y="6258511"/>
                <a:ext cx="369657" cy="214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Taisnstūris 13"/>
            <p:cNvSpPr/>
            <p:nvPr/>
          </p:nvSpPr>
          <p:spPr>
            <a:xfrm>
              <a:off x="3334746" y="6124544"/>
              <a:ext cx="54981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Z Z I N Ā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T.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 I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Z Z I N Ā T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 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</a:t>
              </a:r>
            </a:p>
            <a:p>
              <a:r>
                <a:rPr lang="lv-LV" sz="10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J A U N I E Š U   I N T E G R Ā  C I J A S    UN   L Ī D Z D A L Ī B A S   S E K M Ē Š A N A S   P R O J E K T S</a:t>
              </a:r>
              <a:endParaRPr lang="ru-RU" sz="10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70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123728" y="764704"/>
            <a:ext cx="5996812" cy="652934"/>
          </a:xfrm>
        </p:spPr>
        <p:txBody>
          <a:bodyPr>
            <a:normAutofit/>
          </a:bodyPr>
          <a:lstStyle/>
          <a:p>
            <a:r>
              <a:rPr lang="lv-LV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n</a:t>
            </a: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oslēgumā seko jautras dziesmas un…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Taisns savienotājs 2"/>
          <p:cNvCxnSpPr/>
          <p:nvPr/>
        </p:nvCxnSpPr>
        <p:spPr>
          <a:xfrm flipH="1">
            <a:off x="0" y="5805264"/>
            <a:ext cx="9144000" cy="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" name="Taisns savienotājs 3"/>
          <p:cNvCxnSpPr/>
          <p:nvPr/>
        </p:nvCxnSpPr>
        <p:spPr>
          <a:xfrm>
            <a:off x="1674660" y="0"/>
            <a:ext cx="0" cy="685800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43980"/>
            <a:ext cx="1043608" cy="5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ttēls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6"/>
          <a:stretch/>
        </p:blipFill>
        <p:spPr>
          <a:xfrm>
            <a:off x="2123728" y="1412775"/>
            <a:ext cx="5996812" cy="4242959"/>
          </a:xfrm>
          <a:prstGeom prst="rect">
            <a:avLst/>
          </a:prstGeom>
        </p:spPr>
      </p:pic>
      <p:grpSp>
        <p:nvGrpSpPr>
          <p:cNvPr id="12" name="Grupa 11"/>
          <p:cNvGrpSpPr/>
          <p:nvPr/>
        </p:nvGrpSpPr>
        <p:grpSpPr>
          <a:xfrm>
            <a:off x="1835696" y="6124544"/>
            <a:ext cx="6997193" cy="430887"/>
            <a:chOff x="1835696" y="6124544"/>
            <a:chExt cx="6997193" cy="430887"/>
          </a:xfrm>
        </p:grpSpPr>
        <p:grpSp>
          <p:nvGrpSpPr>
            <p:cNvPr id="13" name="Grupa 12"/>
            <p:cNvGrpSpPr/>
            <p:nvPr/>
          </p:nvGrpSpPr>
          <p:grpSpPr>
            <a:xfrm>
              <a:off x="1835696" y="6124544"/>
              <a:ext cx="1470763" cy="395632"/>
              <a:chOff x="7117712" y="6167702"/>
              <a:chExt cx="1614779" cy="395632"/>
            </a:xfrm>
          </p:grpSpPr>
          <p:pic>
            <p:nvPicPr>
              <p:cNvPr id="15" name="Picture 2" descr="Image result for britu padom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712" y="6167702"/>
                <a:ext cx="1378045" cy="395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3" descr="Image result for iac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8440656" y="6258511"/>
                <a:ext cx="369657" cy="214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Taisnstūris 13"/>
            <p:cNvSpPr/>
            <p:nvPr/>
          </p:nvSpPr>
          <p:spPr>
            <a:xfrm>
              <a:off x="3334746" y="6124544"/>
              <a:ext cx="54981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Z Z I N Ā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T.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 I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Z Z I N Ā T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 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</a:t>
              </a:r>
            </a:p>
            <a:p>
              <a:r>
                <a:rPr lang="lv-LV" sz="10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J A U N I E Š U   I N T E G R Ā  C I J A S    UN   L Ī D Z D A L Ī B A S   S E K M Ē Š A N A S   P R O J E K T S</a:t>
              </a:r>
              <a:endParaRPr lang="ru-RU" sz="10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799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195736" y="908719"/>
            <a:ext cx="6141182" cy="632839"/>
          </a:xfrm>
        </p:spPr>
        <p:txBody>
          <a:bodyPr>
            <a:normAutofit/>
          </a:bodyPr>
          <a:lstStyle/>
          <a:p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… dejas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Taisns savienotājs 2"/>
          <p:cNvCxnSpPr/>
          <p:nvPr/>
        </p:nvCxnSpPr>
        <p:spPr>
          <a:xfrm flipH="1">
            <a:off x="0" y="5805264"/>
            <a:ext cx="9144000" cy="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" name="Taisns savienotājs 3"/>
          <p:cNvCxnSpPr/>
          <p:nvPr/>
        </p:nvCxnSpPr>
        <p:spPr>
          <a:xfrm>
            <a:off x="1674660" y="0"/>
            <a:ext cx="0" cy="685800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43980"/>
            <a:ext cx="1043608" cy="5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ttēls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50263"/>
            <a:ext cx="6141182" cy="4094121"/>
          </a:xfrm>
          <a:prstGeom prst="rect">
            <a:avLst/>
          </a:prstGeom>
        </p:spPr>
      </p:pic>
      <p:grpSp>
        <p:nvGrpSpPr>
          <p:cNvPr id="12" name="Grupa 11"/>
          <p:cNvGrpSpPr/>
          <p:nvPr/>
        </p:nvGrpSpPr>
        <p:grpSpPr>
          <a:xfrm>
            <a:off x="1835696" y="6124544"/>
            <a:ext cx="6997193" cy="430887"/>
            <a:chOff x="1835696" y="6124544"/>
            <a:chExt cx="6997193" cy="430887"/>
          </a:xfrm>
        </p:grpSpPr>
        <p:grpSp>
          <p:nvGrpSpPr>
            <p:cNvPr id="13" name="Grupa 12"/>
            <p:cNvGrpSpPr/>
            <p:nvPr/>
          </p:nvGrpSpPr>
          <p:grpSpPr>
            <a:xfrm>
              <a:off x="1835696" y="6124544"/>
              <a:ext cx="1470763" cy="395632"/>
              <a:chOff x="7117712" y="6167702"/>
              <a:chExt cx="1614779" cy="395632"/>
            </a:xfrm>
          </p:grpSpPr>
          <p:pic>
            <p:nvPicPr>
              <p:cNvPr id="15" name="Picture 2" descr="Image result for britu padom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712" y="6167702"/>
                <a:ext cx="1378045" cy="395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3" descr="Image result for iac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8440656" y="6258511"/>
                <a:ext cx="369657" cy="214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Taisnstūris 13"/>
            <p:cNvSpPr/>
            <p:nvPr/>
          </p:nvSpPr>
          <p:spPr>
            <a:xfrm>
              <a:off x="3334746" y="6124544"/>
              <a:ext cx="54981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Z Z I N Ā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T.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 I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Z Z I N Ā T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 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</a:t>
              </a:r>
            </a:p>
            <a:p>
              <a:r>
                <a:rPr lang="lv-LV" sz="10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J A U N I E Š U   I N T E G R Ā  C I J A S    UN   L Ī D Z D A L Ī B A S   S E K M Ē Š A N A S   P R O J E K T S</a:t>
              </a:r>
              <a:endParaRPr lang="ru-RU" sz="10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634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195736" y="1556792"/>
            <a:ext cx="5832648" cy="4104456"/>
          </a:xfrm>
        </p:spPr>
        <p:txBody>
          <a:bodyPr>
            <a:noAutofit/>
          </a:bodyPr>
          <a:lstStyle/>
          <a:p>
            <a:pPr algn="l"/>
            <a:r>
              <a:rPr lang="lv-LV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dienas dalībnieki saka:</a:t>
            </a: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 </a:t>
            </a:r>
            <a:r>
              <a:rPr lang="lv-LV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ļ</a:t>
            </a: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oti iepatikās viss. Paldies jums.</a:t>
            </a:r>
            <a:b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 Interesanti. Radoši. Izzinoši.</a:t>
            </a:r>
            <a:b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 viss līdz sīkumam pārdomāts.</a:t>
            </a:r>
            <a:b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 ļoti skaisti bērnu darbi.</a:t>
            </a:r>
            <a:b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 … vairāk tādu pasākumu.</a:t>
            </a:r>
            <a:b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 bija ļoti aizraujoši klausīties stāstu par lentīti un    </a:t>
            </a:r>
            <a:b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mēģināt to locīt pašiem.</a:t>
            </a:r>
            <a:b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 …</a:t>
            </a:r>
            <a:r>
              <a:rPr lang="lv-LV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pasākums bija ļoti foršs un tajā valdīja </a:t>
            </a: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latviska </a:t>
            </a:r>
            <a:b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gaisotne.  </a:t>
            </a:r>
            <a:r>
              <a:rPr lang="lv-LV" sz="2400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lv-LV" sz="24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Taisns savienotājs 2"/>
          <p:cNvCxnSpPr/>
          <p:nvPr/>
        </p:nvCxnSpPr>
        <p:spPr>
          <a:xfrm flipH="1">
            <a:off x="0" y="5805264"/>
            <a:ext cx="9144000" cy="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" name="Taisns savienotājs 3"/>
          <p:cNvCxnSpPr/>
          <p:nvPr/>
        </p:nvCxnSpPr>
        <p:spPr>
          <a:xfrm>
            <a:off x="1674660" y="0"/>
            <a:ext cx="0" cy="685800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43980"/>
            <a:ext cx="1043608" cy="5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a 10"/>
          <p:cNvGrpSpPr/>
          <p:nvPr/>
        </p:nvGrpSpPr>
        <p:grpSpPr>
          <a:xfrm>
            <a:off x="1835696" y="6124544"/>
            <a:ext cx="6997193" cy="430887"/>
            <a:chOff x="1835696" y="6124544"/>
            <a:chExt cx="6997193" cy="430887"/>
          </a:xfrm>
        </p:grpSpPr>
        <p:grpSp>
          <p:nvGrpSpPr>
            <p:cNvPr id="12" name="Grupa 11"/>
            <p:cNvGrpSpPr/>
            <p:nvPr/>
          </p:nvGrpSpPr>
          <p:grpSpPr>
            <a:xfrm>
              <a:off x="1835696" y="6124544"/>
              <a:ext cx="1470763" cy="395632"/>
              <a:chOff x="7117712" y="6167702"/>
              <a:chExt cx="1614779" cy="395632"/>
            </a:xfrm>
          </p:grpSpPr>
          <p:pic>
            <p:nvPicPr>
              <p:cNvPr id="14" name="Picture 2" descr="Image result for britu padom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712" y="6167702"/>
                <a:ext cx="1378045" cy="395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 descr="Image result for iac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8440656" y="6258511"/>
                <a:ext cx="369657" cy="214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Taisnstūris 12"/>
            <p:cNvSpPr/>
            <p:nvPr/>
          </p:nvSpPr>
          <p:spPr>
            <a:xfrm>
              <a:off x="3334746" y="6124544"/>
              <a:ext cx="54981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Z Z I N Ā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T.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 I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Z Z I N Ā T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 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</a:t>
              </a:r>
            </a:p>
            <a:p>
              <a:r>
                <a:rPr lang="lv-LV" sz="10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J A U N I E Š U   I N T E G R Ā  C I J A S    UN   L Ī D Z D A L Ī B A S   S E K M Ē Š A N A S   P R O J E K T S</a:t>
              </a:r>
              <a:endParaRPr lang="ru-RU" sz="10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927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699923" y="2636912"/>
            <a:ext cx="6997193" cy="1143000"/>
          </a:xfrm>
        </p:spPr>
        <p:txBody>
          <a:bodyPr>
            <a:normAutofit fontScale="90000"/>
          </a:bodyPr>
          <a:lstStyle/>
          <a:p>
            <a:r>
              <a:rPr lang="lv-LV" sz="3200" b="1" dirty="0">
                <a:solidFill>
                  <a:srgbClr val="5B0915"/>
                </a:solidFill>
                <a:latin typeface="Arial Narrow" panose="020B0606020202030204" pitchFamily="34" charset="0"/>
              </a:rPr>
              <a:t>Ir tikai viena Latvija, </a:t>
            </a:r>
            <a:r>
              <a:rPr lang="lv-LV" sz="3200" dirty="0">
                <a:solidFill>
                  <a:srgbClr val="5B0915"/>
                </a:solidFill>
                <a:latin typeface="Arial Narrow" panose="020B0606020202030204" pitchFamily="34" charset="0"/>
              </a:rPr>
              <a:t/>
            </a:r>
            <a:br>
              <a:rPr lang="lv-LV" sz="3200" dirty="0">
                <a:solidFill>
                  <a:srgbClr val="5B0915"/>
                </a:solidFill>
                <a:latin typeface="Arial Narrow" panose="020B0606020202030204" pitchFamily="34" charset="0"/>
              </a:rPr>
            </a:br>
            <a:r>
              <a:rPr lang="lv-LV" sz="3200" b="1" dirty="0">
                <a:solidFill>
                  <a:srgbClr val="5B0915"/>
                </a:solidFill>
                <a:latin typeface="Arial Narrow" panose="020B0606020202030204" pitchFamily="34" charset="0"/>
              </a:rPr>
              <a:t>Un citas nav nekur. </a:t>
            </a:r>
            <a:r>
              <a:rPr lang="lv-LV" sz="3200" dirty="0">
                <a:solidFill>
                  <a:srgbClr val="5B0915"/>
                </a:solidFill>
                <a:latin typeface="Arial Narrow" panose="020B0606020202030204" pitchFamily="34" charset="0"/>
              </a:rPr>
              <a:t/>
            </a:r>
            <a:br>
              <a:rPr lang="lv-LV" sz="3200" dirty="0">
                <a:solidFill>
                  <a:srgbClr val="5B0915"/>
                </a:solidFill>
                <a:latin typeface="Arial Narrow" panose="020B0606020202030204" pitchFamily="34" charset="0"/>
              </a:rPr>
            </a:br>
            <a:r>
              <a:rPr lang="lv-LV" sz="3200" b="1" dirty="0">
                <a:solidFill>
                  <a:srgbClr val="5B0915"/>
                </a:solidFill>
                <a:latin typeface="Arial Narrow" panose="020B0606020202030204" pitchFamily="34" charset="0"/>
              </a:rPr>
              <a:t>Tā nāk no senču zemes dzīlēm </a:t>
            </a:r>
            <a:r>
              <a:rPr lang="lv-LV" sz="3200" dirty="0">
                <a:solidFill>
                  <a:srgbClr val="5B0915"/>
                </a:solidFill>
                <a:latin typeface="Arial Narrow" panose="020B0606020202030204" pitchFamily="34" charset="0"/>
              </a:rPr>
              <a:t/>
            </a:r>
            <a:br>
              <a:rPr lang="lv-LV" sz="3200" dirty="0">
                <a:solidFill>
                  <a:srgbClr val="5B0915"/>
                </a:solidFill>
                <a:latin typeface="Arial Narrow" panose="020B0606020202030204" pitchFamily="34" charset="0"/>
              </a:rPr>
            </a:br>
            <a:r>
              <a:rPr lang="sv-SE" sz="3200" b="1" dirty="0">
                <a:solidFill>
                  <a:srgbClr val="5B0915"/>
                </a:solidFill>
                <a:latin typeface="Arial Narrow" panose="020B0606020202030204" pitchFamily="34" charset="0"/>
              </a:rPr>
              <a:t>Un debesīm, kas kopā tur. </a:t>
            </a:r>
            <a:r>
              <a:rPr lang="sv-SE" sz="3200" dirty="0">
                <a:solidFill>
                  <a:srgbClr val="5B0915"/>
                </a:solidFill>
                <a:latin typeface="Arial Narrow" panose="020B0606020202030204" pitchFamily="34" charset="0"/>
              </a:rPr>
              <a:t/>
            </a:r>
            <a:br>
              <a:rPr lang="sv-SE" sz="3200" dirty="0">
                <a:solidFill>
                  <a:srgbClr val="5B0915"/>
                </a:solidFill>
                <a:latin typeface="Arial Narrow" panose="020B0606020202030204" pitchFamily="34" charset="0"/>
              </a:rPr>
            </a:br>
            <a:r>
              <a:rPr lang="lv-LV" sz="2000" b="1" dirty="0" smtClean="0">
                <a:solidFill>
                  <a:srgbClr val="5B0915"/>
                </a:solidFill>
                <a:latin typeface="Arial Narrow" panose="020B0606020202030204" pitchFamily="34" charset="0"/>
              </a:rPr>
              <a:t>(A.Eglītis</a:t>
            </a:r>
            <a:r>
              <a:rPr lang="lv-LV" sz="2000" b="1" dirty="0">
                <a:solidFill>
                  <a:srgbClr val="5B0915"/>
                </a:solidFill>
                <a:latin typeface="Arial Narrow" panose="020B0606020202030204" pitchFamily="34" charset="0"/>
              </a:rPr>
              <a:t>)</a:t>
            </a:r>
            <a:endParaRPr lang="lv-LV" sz="2000" b="1" dirty="0">
              <a:solidFill>
                <a:srgbClr val="5B0915"/>
              </a:solidFill>
              <a:effectLst/>
              <a:latin typeface="Arial Narrow" panose="020B0606020202030204" pitchFamily="34" charset="0"/>
            </a:endParaRPr>
          </a:p>
        </p:txBody>
      </p:sp>
      <p:cxnSp>
        <p:nvCxnSpPr>
          <p:cNvPr id="3" name="Taisns savienotājs 2"/>
          <p:cNvCxnSpPr/>
          <p:nvPr/>
        </p:nvCxnSpPr>
        <p:spPr>
          <a:xfrm flipH="1">
            <a:off x="0" y="5805264"/>
            <a:ext cx="9144000" cy="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" name="Taisns savienotājs 3"/>
          <p:cNvCxnSpPr/>
          <p:nvPr/>
        </p:nvCxnSpPr>
        <p:spPr>
          <a:xfrm>
            <a:off x="1674660" y="0"/>
            <a:ext cx="0" cy="685800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43980"/>
            <a:ext cx="1043608" cy="5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a 10"/>
          <p:cNvGrpSpPr/>
          <p:nvPr/>
        </p:nvGrpSpPr>
        <p:grpSpPr>
          <a:xfrm>
            <a:off x="1835696" y="6124544"/>
            <a:ext cx="6997193" cy="430887"/>
            <a:chOff x="1835696" y="6124544"/>
            <a:chExt cx="6997193" cy="430887"/>
          </a:xfrm>
        </p:grpSpPr>
        <p:grpSp>
          <p:nvGrpSpPr>
            <p:cNvPr id="12" name="Grupa 11"/>
            <p:cNvGrpSpPr/>
            <p:nvPr/>
          </p:nvGrpSpPr>
          <p:grpSpPr>
            <a:xfrm>
              <a:off x="1835696" y="6124544"/>
              <a:ext cx="1470763" cy="395632"/>
              <a:chOff x="7117712" y="6167702"/>
              <a:chExt cx="1614779" cy="395632"/>
            </a:xfrm>
          </p:grpSpPr>
          <p:pic>
            <p:nvPicPr>
              <p:cNvPr id="14" name="Picture 2" descr="Image result for britu padom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712" y="6167702"/>
                <a:ext cx="1378045" cy="395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 descr="Image result for iac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8440656" y="6258511"/>
                <a:ext cx="369657" cy="214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Taisnstūris 12"/>
            <p:cNvSpPr/>
            <p:nvPr/>
          </p:nvSpPr>
          <p:spPr>
            <a:xfrm>
              <a:off x="3334746" y="6124544"/>
              <a:ext cx="54981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Z Z I N Ā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T.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 I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Z Z I N Ā T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 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</a:t>
              </a:r>
            </a:p>
            <a:p>
              <a:r>
                <a:rPr lang="lv-LV" sz="10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J A U N I E Š U   I N T E G R Ā  C I J A S    UN   L Ī D Z D A L Ī B A S   S E K M Ē Š A N A S   P R O J E K T S</a:t>
              </a:r>
              <a:endParaRPr lang="ru-RU" sz="10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093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339752" y="908720"/>
            <a:ext cx="5706380" cy="656558"/>
          </a:xfrm>
        </p:spPr>
        <p:txBody>
          <a:bodyPr>
            <a:normAutofit/>
          </a:bodyPr>
          <a:lstStyle/>
          <a:p>
            <a:r>
              <a:rPr lang="lv-LV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i</a:t>
            </a:r>
            <a:r>
              <a:rPr lang="lv-LV" sz="24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evadsarunas</a:t>
            </a: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Baltajā zālē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" name="Taisns savienotājs 3"/>
          <p:cNvCxnSpPr/>
          <p:nvPr/>
        </p:nvCxnSpPr>
        <p:spPr>
          <a:xfrm flipH="1">
            <a:off x="0" y="5805264"/>
            <a:ext cx="9144000" cy="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Taisns savienotājs 4"/>
          <p:cNvCxnSpPr/>
          <p:nvPr/>
        </p:nvCxnSpPr>
        <p:spPr>
          <a:xfrm>
            <a:off x="1674660" y="0"/>
            <a:ext cx="0" cy="685800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43980"/>
            <a:ext cx="1043608" cy="5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ttēls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65278"/>
            <a:ext cx="5706380" cy="4023066"/>
          </a:xfrm>
          <a:prstGeom prst="rect">
            <a:avLst/>
          </a:prstGeom>
        </p:spPr>
      </p:pic>
      <p:grpSp>
        <p:nvGrpSpPr>
          <p:cNvPr id="13" name="Grupa 12"/>
          <p:cNvGrpSpPr/>
          <p:nvPr/>
        </p:nvGrpSpPr>
        <p:grpSpPr>
          <a:xfrm>
            <a:off x="1835696" y="6124544"/>
            <a:ext cx="6997193" cy="430887"/>
            <a:chOff x="1835696" y="6124544"/>
            <a:chExt cx="6997193" cy="430887"/>
          </a:xfrm>
        </p:grpSpPr>
        <p:grpSp>
          <p:nvGrpSpPr>
            <p:cNvPr id="14" name="Grupa 13"/>
            <p:cNvGrpSpPr/>
            <p:nvPr/>
          </p:nvGrpSpPr>
          <p:grpSpPr>
            <a:xfrm>
              <a:off x="1835696" y="6124544"/>
              <a:ext cx="1470763" cy="395632"/>
              <a:chOff x="7117712" y="6167702"/>
              <a:chExt cx="1614779" cy="395632"/>
            </a:xfrm>
          </p:grpSpPr>
          <p:pic>
            <p:nvPicPr>
              <p:cNvPr id="16" name="Picture 2" descr="Image result for britu padom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712" y="6167702"/>
                <a:ext cx="1378045" cy="395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3" descr="Image result for iac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8440656" y="6258511"/>
                <a:ext cx="369657" cy="214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Taisnstūris 14"/>
            <p:cNvSpPr/>
            <p:nvPr/>
          </p:nvSpPr>
          <p:spPr>
            <a:xfrm>
              <a:off x="3334746" y="6124544"/>
              <a:ext cx="54981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Z Z I N Ā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T.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 I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Z Z I N Ā T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 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</a:t>
              </a:r>
            </a:p>
            <a:p>
              <a:r>
                <a:rPr lang="lv-LV" sz="10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J A U N I E Š U   I N T E G R Ā  C I J A S    UN   L Ī D Z D A L Ī B A S   S E K M Ē Š A N A S   P R O J E K T S</a:t>
              </a:r>
              <a:endParaRPr lang="ru-RU" sz="10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97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267744" y="620688"/>
            <a:ext cx="5616624" cy="796950"/>
          </a:xfrm>
        </p:spPr>
        <p:txBody>
          <a:bodyPr>
            <a:normAutofit fontScale="90000"/>
          </a:bodyPr>
          <a:lstStyle/>
          <a:p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noskaņas radīšanai uzstājas </a:t>
            </a:r>
            <a:r>
              <a:rPr lang="lv-LV" sz="24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sākumsskolas</a:t>
            </a: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b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lv-LV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folkloras kopa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Taisns savienotājs 2"/>
          <p:cNvCxnSpPr/>
          <p:nvPr/>
        </p:nvCxnSpPr>
        <p:spPr>
          <a:xfrm flipH="1">
            <a:off x="0" y="5805264"/>
            <a:ext cx="9144000" cy="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" name="Taisns savienotājs 3"/>
          <p:cNvCxnSpPr/>
          <p:nvPr/>
        </p:nvCxnSpPr>
        <p:spPr>
          <a:xfrm>
            <a:off x="1674660" y="0"/>
            <a:ext cx="0" cy="685800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43980"/>
            <a:ext cx="1043608" cy="5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12776"/>
            <a:ext cx="5616624" cy="4212468"/>
          </a:xfrm>
          <a:prstGeom prst="rect">
            <a:avLst/>
          </a:prstGeom>
        </p:spPr>
      </p:pic>
      <p:grpSp>
        <p:nvGrpSpPr>
          <p:cNvPr id="12" name="Grupa 11"/>
          <p:cNvGrpSpPr/>
          <p:nvPr/>
        </p:nvGrpSpPr>
        <p:grpSpPr>
          <a:xfrm>
            <a:off x="1835696" y="6124544"/>
            <a:ext cx="6997193" cy="430887"/>
            <a:chOff x="1835696" y="6124544"/>
            <a:chExt cx="6997193" cy="430887"/>
          </a:xfrm>
        </p:grpSpPr>
        <p:grpSp>
          <p:nvGrpSpPr>
            <p:cNvPr id="13" name="Grupa 12"/>
            <p:cNvGrpSpPr/>
            <p:nvPr/>
          </p:nvGrpSpPr>
          <p:grpSpPr>
            <a:xfrm>
              <a:off x="1835696" y="6124544"/>
              <a:ext cx="1470763" cy="395632"/>
              <a:chOff x="7117712" y="6167702"/>
              <a:chExt cx="1614779" cy="395632"/>
            </a:xfrm>
          </p:grpSpPr>
          <p:pic>
            <p:nvPicPr>
              <p:cNvPr id="15" name="Picture 2" descr="Image result for britu padom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712" y="6167702"/>
                <a:ext cx="1378045" cy="395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3" descr="Image result for iac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8440656" y="6258511"/>
                <a:ext cx="369657" cy="214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Taisnstūris 13"/>
            <p:cNvSpPr/>
            <p:nvPr/>
          </p:nvSpPr>
          <p:spPr>
            <a:xfrm>
              <a:off x="3334746" y="6124544"/>
              <a:ext cx="54981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Z Z I N Ā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T.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 I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Z Z I N Ā T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 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</a:t>
              </a:r>
            </a:p>
            <a:p>
              <a:r>
                <a:rPr lang="lv-LV" sz="10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J A U N I E Š U   I N T E G R Ā  C I J A S    UN   L Ī D Z D A L Ī B A S   S E K M Ē Š A N A S   P R O J E K T S</a:t>
              </a:r>
              <a:endParaRPr lang="ru-RU" sz="10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6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132801" y="759842"/>
            <a:ext cx="5436096" cy="796950"/>
          </a:xfrm>
        </p:spPr>
        <p:txBody>
          <a:bodyPr>
            <a:normAutofit fontScale="90000"/>
          </a:bodyPr>
          <a:lstStyle/>
          <a:p>
            <a:r>
              <a:rPr lang="lv-LV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p</a:t>
            </a: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rojekta skolotāja Signe </a:t>
            </a:r>
            <a:r>
              <a:rPr lang="lv-LV" sz="24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Kotova</a:t>
            </a: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stāsta</a:t>
            </a:r>
            <a:b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par skolā paveikto Latvijas simtgadi sagaidot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Taisns savienotājs 2"/>
          <p:cNvCxnSpPr/>
          <p:nvPr/>
        </p:nvCxnSpPr>
        <p:spPr>
          <a:xfrm flipH="1">
            <a:off x="0" y="5805264"/>
            <a:ext cx="9144000" cy="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" name="Taisns savienotājs 3"/>
          <p:cNvCxnSpPr/>
          <p:nvPr/>
        </p:nvCxnSpPr>
        <p:spPr>
          <a:xfrm>
            <a:off x="1674660" y="0"/>
            <a:ext cx="0" cy="685800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43980"/>
            <a:ext cx="1043608" cy="5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ttēls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56792"/>
            <a:ext cx="5436096" cy="4077072"/>
          </a:xfrm>
          <a:prstGeom prst="rect">
            <a:avLst/>
          </a:prstGeom>
        </p:spPr>
      </p:pic>
      <p:grpSp>
        <p:nvGrpSpPr>
          <p:cNvPr id="12" name="Grupa 11"/>
          <p:cNvGrpSpPr/>
          <p:nvPr/>
        </p:nvGrpSpPr>
        <p:grpSpPr>
          <a:xfrm>
            <a:off x="1835696" y="6124544"/>
            <a:ext cx="6997193" cy="430887"/>
            <a:chOff x="1835696" y="6124544"/>
            <a:chExt cx="6997193" cy="430887"/>
          </a:xfrm>
        </p:grpSpPr>
        <p:grpSp>
          <p:nvGrpSpPr>
            <p:cNvPr id="13" name="Grupa 12"/>
            <p:cNvGrpSpPr/>
            <p:nvPr/>
          </p:nvGrpSpPr>
          <p:grpSpPr>
            <a:xfrm>
              <a:off x="1835696" y="6124544"/>
              <a:ext cx="1470763" cy="395632"/>
              <a:chOff x="7117712" y="6167702"/>
              <a:chExt cx="1614779" cy="395632"/>
            </a:xfrm>
          </p:grpSpPr>
          <p:pic>
            <p:nvPicPr>
              <p:cNvPr id="15" name="Picture 2" descr="Image result for britu padom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712" y="6167702"/>
                <a:ext cx="1378045" cy="395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3" descr="Image result for iac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8440656" y="6258511"/>
                <a:ext cx="369657" cy="214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Taisnstūris 13"/>
            <p:cNvSpPr/>
            <p:nvPr/>
          </p:nvSpPr>
          <p:spPr>
            <a:xfrm>
              <a:off x="3334746" y="6124544"/>
              <a:ext cx="54981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Z Z I N Ā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T.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 I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Z Z I N Ā T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 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</a:t>
              </a:r>
            </a:p>
            <a:p>
              <a:r>
                <a:rPr lang="lv-LV" sz="10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J A U N I E Š U   I N T E G R Ā  C I J A S    UN   L Ī D Z D A L Ī B A S   S E K M Ē Š A N A S   P R O J E K T S</a:t>
              </a:r>
              <a:endParaRPr lang="ru-RU" sz="10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292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979711" y="341784"/>
            <a:ext cx="5793685" cy="1143000"/>
          </a:xfrm>
        </p:spPr>
        <p:txBody>
          <a:bodyPr>
            <a:noAutofit/>
          </a:bodyPr>
          <a:lstStyle/>
          <a:p>
            <a:r>
              <a:rPr lang="lv-LV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s</a:t>
            </a:r>
            <a:r>
              <a:rPr lang="lv-LV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kolotāja Silva </a:t>
            </a:r>
            <a:r>
              <a:rPr lang="lv-LV" sz="20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Šaršūne</a:t>
            </a:r>
            <a:r>
              <a:rPr lang="lv-LV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piedāvā noskatīties </a:t>
            </a:r>
            <a:r>
              <a:rPr lang="lv-LV" sz="20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vizualizāciju</a:t>
            </a:r>
            <a:r>
              <a:rPr lang="lv-LV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par skolēnu rokdarbu izstādi  veltītu Latvijai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Taisns savienotājs 2"/>
          <p:cNvCxnSpPr/>
          <p:nvPr/>
        </p:nvCxnSpPr>
        <p:spPr>
          <a:xfrm flipH="1">
            <a:off x="0" y="5805264"/>
            <a:ext cx="9144000" cy="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" name="Taisns savienotājs 3"/>
          <p:cNvCxnSpPr/>
          <p:nvPr/>
        </p:nvCxnSpPr>
        <p:spPr>
          <a:xfrm>
            <a:off x="1674660" y="0"/>
            <a:ext cx="0" cy="685800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43980"/>
            <a:ext cx="1043608" cy="5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ttēls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9388"/>
            <a:ext cx="5760640" cy="4320480"/>
          </a:xfrm>
          <a:prstGeom prst="rect">
            <a:avLst/>
          </a:prstGeom>
        </p:spPr>
      </p:pic>
      <p:grpSp>
        <p:nvGrpSpPr>
          <p:cNvPr id="17" name="Grupa 16"/>
          <p:cNvGrpSpPr/>
          <p:nvPr/>
        </p:nvGrpSpPr>
        <p:grpSpPr>
          <a:xfrm>
            <a:off x="1835696" y="6124544"/>
            <a:ext cx="6997193" cy="430887"/>
            <a:chOff x="1835696" y="6124544"/>
            <a:chExt cx="6997193" cy="430887"/>
          </a:xfrm>
        </p:grpSpPr>
        <p:grpSp>
          <p:nvGrpSpPr>
            <p:cNvPr id="18" name="Grupa 17"/>
            <p:cNvGrpSpPr/>
            <p:nvPr/>
          </p:nvGrpSpPr>
          <p:grpSpPr>
            <a:xfrm>
              <a:off x="1835696" y="6124544"/>
              <a:ext cx="1470763" cy="395632"/>
              <a:chOff x="7117712" y="6167702"/>
              <a:chExt cx="1614779" cy="395632"/>
            </a:xfrm>
          </p:grpSpPr>
          <p:pic>
            <p:nvPicPr>
              <p:cNvPr id="20" name="Picture 2" descr="Image result for britu padom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712" y="6167702"/>
                <a:ext cx="1378045" cy="395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3" descr="Image result for iac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8440656" y="6258511"/>
                <a:ext cx="369657" cy="214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Taisnstūris 18"/>
            <p:cNvSpPr/>
            <p:nvPr/>
          </p:nvSpPr>
          <p:spPr>
            <a:xfrm>
              <a:off x="3334746" y="6124544"/>
              <a:ext cx="54981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Z Z I N Ā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T.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 I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Z Z I N Ā T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 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</a:t>
              </a:r>
            </a:p>
            <a:p>
              <a:r>
                <a:rPr lang="lv-LV" sz="10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J A U N I E Š U   I N T E G R Ā  C I J A S    UN   L Ī D Z D A L Ī B A S   S E K M Ē Š A N A S   P R O J E K T S</a:t>
              </a:r>
              <a:endParaRPr lang="ru-RU" sz="10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283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051720" y="620688"/>
            <a:ext cx="5688632" cy="796950"/>
          </a:xfrm>
        </p:spPr>
        <p:txBody>
          <a:bodyPr>
            <a:normAutofit fontScale="90000"/>
          </a:bodyPr>
          <a:lstStyle/>
          <a:p>
            <a:r>
              <a:rPr lang="lv-LV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p</a:t>
            </a: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rojekta koordinatore Inga </a:t>
            </a:r>
            <a:r>
              <a:rPr lang="lv-LV" sz="24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Baltace</a:t>
            </a: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b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iepazīstina klātesošos ar</a:t>
            </a:r>
            <a:r>
              <a:rPr lang="lv-LV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lv-LV" sz="24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domnīcu</a:t>
            </a: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vadītājiem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Taisns savienotājs 2"/>
          <p:cNvCxnSpPr/>
          <p:nvPr/>
        </p:nvCxnSpPr>
        <p:spPr>
          <a:xfrm flipH="1">
            <a:off x="0" y="5805264"/>
            <a:ext cx="9144000" cy="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" name="Taisns savienotājs 3"/>
          <p:cNvCxnSpPr/>
          <p:nvPr/>
        </p:nvCxnSpPr>
        <p:spPr>
          <a:xfrm>
            <a:off x="1674660" y="0"/>
            <a:ext cx="0" cy="685800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43980"/>
            <a:ext cx="1043608" cy="5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ttēls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03394"/>
            <a:ext cx="5688632" cy="4266474"/>
          </a:xfrm>
          <a:prstGeom prst="rect">
            <a:avLst/>
          </a:prstGeom>
        </p:spPr>
      </p:pic>
      <p:grpSp>
        <p:nvGrpSpPr>
          <p:cNvPr id="12" name="Grupa 11"/>
          <p:cNvGrpSpPr/>
          <p:nvPr/>
        </p:nvGrpSpPr>
        <p:grpSpPr>
          <a:xfrm>
            <a:off x="1835696" y="6124544"/>
            <a:ext cx="6997193" cy="430887"/>
            <a:chOff x="1835696" y="6124544"/>
            <a:chExt cx="6997193" cy="430887"/>
          </a:xfrm>
        </p:grpSpPr>
        <p:grpSp>
          <p:nvGrpSpPr>
            <p:cNvPr id="13" name="Grupa 12"/>
            <p:cNvGrpSpPr/>
            <p:nvPr/>
          </p:nvGrpSpPr>
          <p:grpSpPr>
            <a:xfrm>
              <a:off x="1835696" y="6124544"/>
              <a:ext cx="1470763" cy="395632"/>
              <a:chOff x="7117712" y="6167702"/>
              <a:chExt cx="1614779" cy="395632"/>
            </a:xfrm>
          </p:grpSpPr>
          <p:pic>
            <p:nvPicPr>
              <p:cNvPr id="15" name="Picture 2" descr="Image result for britu padom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712" y="6167702"/>
                <a:ext cx="1378045" cy="395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3" descr="Image result for iac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8440656" y="6258511"/>
                <a:ext cx="369657" cy="214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Taisnstūris 13"/>
            <p:cNvSpPr/>
            <p:nvPr/>
          </p:nvSpPr>
          <p:spPr>
            <a:xfrm>
              <a:off x="3334746" y="6124544"/>
              <a:ext cx="54981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Z Z I N Ā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T.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 I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Z Z I N Ā T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 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</a:t>
              </a:r>
            </a:p>
            <a:p>
              <a:r>
                <a:rPr lang="lv-LV" sz="10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J A U N I E Š U   I N T E G R Ā  C I J A S    UN   L Ī D Z D A L Ī B A S   S E K M Ē Š A N A S   P R O J E K T S</a:t>
              </a:r>
              <a:endParaRPr lang="ru-RU" sz="10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22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835696" y="764704"/>
            <a:ext cx="6851104" cy="652934"/>
          </a:xfrm>
        </p:spPr>
        <p:txBody>
          <a:bodyPr>
            <a:normAutofit/>
          </a:bodyPr>
          <a:lstStyle/>
          <a:p>
            <a:r>
              <a:rPr lang="lv-LV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d</a:t>
            </a:r>
            <a:r>
              <a:rPr lang="lv-LV" sz="24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omnīca</a:t>
            </a: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ar luterāņu priesteri Andi </a:t>
            </a:r>
            <a:r>
              <a:rPr lang="lv-LV" sz="24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Levšu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Taisns savienotājs 2"/>
          <p:cNvCxnSpPr/>
          <p:nvPr/>
        </p:nvCxnSpPr>
        <p:spPr>
          <a:xfrm flipH="1">
            <a:off x="0" y="5805264"/>
            <a:ext cx="9144000" cy="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" name="Taisns savienotājs 3"/>
          <p:cNvCxnSpPr/>
          <p:nvPr/>
        </p:nvCxnSpPr>
        <p:spPr>
          <a:xfrm>
            <a:off x="1674660" y="0"/>
            <a:ext cx="0" cy="685800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43980"/>
            <a:ext cx="1043608" cy="5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ttēls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"/>
          <a:stretch/>
        </p:blipFill>
        <p:spPr>
          <a:xfrm>
            <a:off x="1835696" y="1484784"/>
            <a:ext cx="6985220" cy="4155926"/>
          </a:xfrm>
          <a:prstGeom prst="rect">
            <a:avLst/>
          </a:prstGeom>
        </p:spPr>
      </p:pic>
      <p:grpSp>
        <p:nvGrpSpPr>
          <p:cNvPr id="12" name="Grupa 11"/>
          <p:cNvGrpSpPr/>
          <p:nvPr/>
        </p:nvGrpSpPr>
        <p:grpSpPr>
          <a:xfrm>
            <a:off x="1835696" y="6124544"/>
            <a:ext cx="6997193" cy="430887"/>
            <a:chOff x="1835696" y="6124544"/>
            <a:chExt cx="6997193" cy="430887"/>
          </a:xfrm>
        </p:grpSpPr>
        <p:grpSp>
          <p:nvGrpSpPr>
            <p:cNvPr id="13" name="Grupa 12"/>
            <p:cNvGrpSpPr/>
            <p:nvPr/>
          </p:nvGrpSpPr>
          <p:grpSpPr>
            <a:xfrm>
              <a:off x="1835696" y="6124544"/>
              <a:ext cx="1470763" cy="395632"/>
              <a:chOff x="7117712" y="6167702"/>
              <a:chExt cx="1614779" cy="395632"/>
            </a:xfrm>
          </p:grpSpPr>
          <p:pic>
            <p:nvPicPr>
              <p:cNvPr id="15" name="Picture 2" descr="Image result for britu padom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712" y="6167702"/>
                <a:ext cx="1378045" cy="395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3" descr="Image result for iac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8440656" y="6258511"/>
                <a:ext cx="369657" cy="214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Taisnstūris 13"/>
            <p:cNvSpPr/>
            <p:nvPr/>
          </p:nvSpPr>
          <p:spPr>
            <a:xfrm>
              <a:off x="3334746" y="6124544"/>
              <a:ext cx="54981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Z Z I N Ā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T.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 I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Z Z I N Ā T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 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</a:t>
              </a:r>
            </a:p>
            <a:p>
              <a:r>
                <a:rPr lang="lv-LV" sz="10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J A U N I E Š U   I N T E G R Ā  C I J A S    UN   L Ī D Z D A L Ī B A S   S E K M Ē Š A N A S   P R O J E K T S</a:t>
              </a:r>
              <a:endParaRPr lang="ru-RU" sz="10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776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829869" y="692696"/>
            <a:ext cx="5748132" cy="724942"/>
          </a:xfrm>
        </p:spPr>
        <p:txBody>
          <a:bodyPr>
            <a:normAutofit/>
          </a:bodyPr>
          <a:lstStyle/>
          <a:p>
            <a:r>
              <a:rPr lang="lv-LV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domnīca</a:t>
            </a:r>
            <a:r>
              <a:rPr lang="lv-LV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lv-LV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ar zinātnieku un docētāju Juri Somu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cxnSp>
        <p:nvCxnSpPr>
          <p:cNvPr id="3" name="Taisns savienotājs 2"/>
          <p:cNvCxnSpPr/>
          <p:nvPr/>
        </p:nvCxnSpPr>
        <p:spPr>
          <a:xfrm flipH="1">
            <a:off x="0" y="5805264"/>
            <a:ext cx="9144000" cy="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" name="Taisns savienotājs 3"/>
          <p:cNvCxnSpPr/>
          <p:nvPr/>
        </p:nvCxnSpPr>
        <p:spPr>
          <a:xfrm>
            <a:off x="1674660" y="0"/>
            <a:ext cx="0" cy="6858000"/>
          </a:xfrm>
          <a:prstGeom prst="line">
            <a:avLst/>
          </a:prstGeom>
          <a:ln>
            <a:solidFill>
              <a:srgbClr val="7ECE1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43980"/>
            <a:ext cx="1043608" cy="5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Attēls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869" y="1356714"/>
            <a:ext cx="5748131" cy="4311098"/>
          </a:xfrm>
          <a:prstGeom prst="rect">
            <a:avLst/>
          </a:prstGeom>
        </p:spPr>
      </p:pic>
      <p:grpSp>
        <p:nvGrpSpPr>
          <p:cNvPr id="17" name="Grupa 16"/>
          <p:cNvGrpSpPr/>
          <p:nvPr/>
        </p:nvGrpSpPr>
        <p:grpSpPr>
          <a:xfrm>
            <a:off x="1835696" y="6124544"/>
            <a:ext cx="6997193" cy="430887"/>
            <a:chOff x="1835696" y="6124544"/>
            <a:chExt cx="6997193" cy="430887"/>
          </a:xfrm>
        </p:grpSpPr>
        <p:grpSp>
          <p:nvGrpSpPr>
            <p:cNvPr id="18" name="Grupa 17"/>
            <p:cNvGrpSpPr/>
            <p:nvPr/>
          </p:nvGrpSpPr>
          <p:grpSpPr>
            <a:xfrm>
              <a:off x="1835696" y="6124544"/>
              <a:ext cx="1470763" cy="395632"/>
              <a:chOff x="7117712" y="6167702"/>
              <a:chExt cx="1614779" cy="395632"/>
            </a:xfrm>
          </p:grpSpPr>
          <p:pic>
            <p:nvPicPr>
              <p:cNvPr id="20" name="Picture 2" descr="Image result for britu padom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712" y="6167702"/>
                <a:ext cx="1378045" cy="395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3" descr="Image result for iac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8440656" y="6258511"/>
                <a:ext cx="369657" cy="214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Taisnstūris 18"/>
            <p:cNvSpPr/>
            <p:nvPr/>
          </p:nvSpPr>
          <p:spPr>
            <a:xfrm>
              <a:off x="3334746" y="6124544"/>
              <a:ext cx="54981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Z Z I N Ā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T.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 I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Z Z I N Ā T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 P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I E R E D Z Ē T. 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 R </a:t>
              </a:r>
              <a:r>
                <a:rPr lang="lv-LV" sz="11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Ī K O T I E S</a:t>
              </a:r>
              <a:r>
                <a:rPr lang="lv-LV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. </a:t>
              </a:r>
            </a:p>
            <a:p>
              <a:r>
                <a:rPr lang="lv-LV" sz="10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J A U N I E Š U   I N T E G R Ā  C I J A S    UN   L Ī D Z D A L Ī B A S   S E K M Ē Š A N A S   P R O J E K T S</a:t>
              </a:r>
              <a:endParaRPr lang="ru-RU" sz="10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32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2741</Words>
  <Application>Microsoft Office PowerPoint</Application>
  <PresentationFormat>On-screen Show (4:3)</PresentationFormat>
  <Paragraphs>75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tēma</vt:lpstr>
      <vt:lpstr>J A U N I E Š U   I N T E G R Ā C I J A S    UN    L Ī D Z D A L Ī B A S   S E K M Ē Š A N A S    P R O J E K T S </vt:lpstr>
      <vt:lpstr>Daugavpils 12.vidusskola 2017.gada 27.aprīlis</vt:lpstr>
      <vt:lpstr>ievadsarunas Baltajā zālē</vt:lpstr>
      <vt:lpstr>noskaņas radīšanai uzstājas sākumsskolas   folkloras kopa</vt:lpstr>
      <vt:lpstr>projekta skolotāja Signe Kotova stāsta par skolā paveikto Latvijas simtgadi sagaidot</vt:lpstr>
      <vt:lpstr>skolotāja Silva Šaršūne piedāvā noskatīties vizualizāciju par skolēnu rokdarbu izstādi  veltītu Latvijai</vt:lpstr>
      <vt:lpstr>projekta koordinatore Inga Baltace  iepazīstina klātesošos ar domnīcu vadītājiem</vt:lpstr>
      <vt:lpstr>domnīca ar luterāņu priesteri Andi Levšu</vt:lpstr>
      <vt:lpstr>domnīca ar zinātnieku un docētāju Juri Somu</vt:lpstr>
      <vt:lpstr>darbs grupās Jura Soma domnīcā</vt:lpstr>
      <vt:lpstr>domnīca ar radošās grupas  4KM vadītāju Jāni Rimicānu</vt:lpstr>
      <vt:lpstr>domnīca ar skolotāju Silvu Šaršūni</vt:lpstr>
      <vt:lpstr>PowerPoint Presentation</vt:lpstr>
      <vt:lpstr>PowerPoint Presentation</vt:lpstr>
      <vt:lpstr>lokam svētku lentīti Latvijai</vt:lpstr>
      <vt:lpstr>domnīca ar skolotāju Ivetu Meškovsku</vt:lpstr>
      <vt:lpstr>PowerPoint Presentation</vt:lpstr>
      <vt:lpstr>pēc domnīcām sekojo pasākuma noslēgums Baltajā zālē</vt:lpstr>
      <vt:lpstr>mūs priecē Daugavpils novada kultūras centra  folkloras kopa "Dyrbyni"</vt:lpstr>
      <vt:lpstr>skolas direktore Elita Boliņa pasniedz pateicības rakstus</vt:lpstr>
      <vt:lpstr>neizpaliek cienasts dalībniekiem</vt:lpstr>
      <vt:lpstr>tiek veidoti jauni kontakti</vt:lpstr>
      <vt:lpstr>noslēgumā seko jautras dziesmas un…</vt:lpstr>
      <vt:lpstr>… dejas</vt:lpstr>
      <vt:lpstr>  dienas dalībnieki saka: - ļoti iepatikās viss. Paldies jums. - Interesanti. Radoši. Izzinoši. - viss līdz sīkumam pārdomāts. - ļoti skaisti bērnu darbi. - … vairāk tādu pasākumu. - bija ļoti aizraujoši klausīties stāstu par lentīti un       mēģināt to locīt pašiem. - …pasākums bija ļoti foršs un tajā valdīja latviska    gaisotne.    </vt:lpstr>
      <vt:lpstr>Ir tikai viena Latvija,  Un citas nav nekur.  Tā nāk no senču zemes dzīlēm  Un debesīm, kas kopā tur.  (A.Eglītis)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Silva</dc:creator>
  <cp:lastModifiedBy>Admin</cp:lastModifiedBy>
  <cp:revision>23</cp:revision>
  <dcterms:created xsi:type="dcterms:W3CDTF">2017-05-11T19:49:19Z</dcterms:created>
  <dcterms:modified xsi:type="dcterms:W3CDTF">2017-05-29T09:09:52Z</dcterms:modified>
</cp:coreProperties>
</file>